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7" r:id="rId2"/>
    <p:sldId id="306" r:id="rId3"/>
    <p:sldId id="339" r:id="rId4"/>
    <p:sldId id="310" r:id="rId5"/>
    <p:sldId id="340" r:id="rId6"/>
    <p:sldId id="333" r:id="rId7"/>
    <p:sldId id="338" r:id="rId8"/>
    <p:sldId id="334" r:id="rId9"/>
    <p:sldId id="337" r:id="rId10"/>
    <p:sldId id="320" r:id="rId11"/>
    <p:sldId id="327" r:id="rId12"/>
    <p:sldId id="336" r:id="rId13"/>
    <p:sldId id="329" r:id="rId14"/>
    <p:sldId id="314" r:id="rId15"/>
    <p:sldId id="318" r:id="rId16"/>
    <p:sldId id="331" r:id="rId17"/>
    <p:sldId id="316" r:id="rId18"/>
    <p:sldId id="317" r:id="rId19"/>
    <p:sldId id="341" r:id="rId20"/>
    <p:sldId id="325"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9FC88C9-98FB-4507-957F-9407E87BCB50}">
          <p14:sldIdLst>
            <p14:sldId id="297"/>
            <p14:sldId id="306"/>
          </p14:sldIdLst>
        </p14:section>
        <p14:section name="タイトルなしのセクション" id="{EB028F55-4EDA-4564-A036-48E90BB2E157}">
          <p14:sldIdLst>
            <p14:sldId id="339"/>
            <p14:sldId id="310"/>
            <p14:sldId id="340"/>
            <p14:sldId id="333"/>
            <p14:sldId id="338"/>
            <p14:sldId id="334"/>
            <p14:sldId id="337"/>
            <p14:sldId id="320"/>
            <p14:sldId id="327"/>
            <p14:sldId id="336"/>
            <p14:sldId id="329"/>
            <p14:sldId id="314"/>
            <p14:sldId id="318"/>
            <p14:sldId id="331"/>
            <p14:sldId id="316"/>
            <p14:sldId id="317"/>
            <p14:sldId id="341"/>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芳賀　聡" initials="芳賀　聡" lastIdx="4" clrIdx="0">
    <p:extLst>
      <p:ext uri="{19B8F6BF-5375-455C-9EA6-DF929625EA0E}">
        <p15:presenceInfo xmlns:p15="http://schemas.microsoft.com/office/powerpoint/2012/main" userId="芳賀　聡" providerId="None"/>
      </p:ext>
    </p:extLst>
  </p:cmAuthor>
  <p:cmAuthor id="2" name="若松 紀奈" initials="若松" lastIdx="2" clrIdx="1">
    <p:extLst>
      <p:ext uri="{19B8F6BF-5375-455C-9EA6-DF929625EA0E}">
        <p15:presenceInfo xmlns:p15="http://schemas.microsoft.com/office/powerpoint/2012/main" userId="S-1-5-21-2618323421-2840172984-2035106340-2148" providerId="AD"/>
      </p:ext>
    </p:extLst>
  </p:cmAuthor>
  <p:cmAuthor id="3" name="樋口 直樹" initials="樋口" lastIdx="1" clrIdx="2">
    <p:extLst>
      <p:ext uri="{19B8F6BF-5375-455C-9EA6-DF929625EA0E}">
        <p15:presenceInfo xmlns:p15="http://schemas.microsoft.com/office/powerpoint/2012/main" userId="S-1-5-21-2618323421-2840172984-2035106340-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3300"/>
    <a:srgbClr val="1E648C"/>
    <a:srgbClr val="FF9933"/>
    <a:srgbClr val="CC6600"/>
    <a:srgbClr val="990000"/>
    <a:srgbClr val="FFFFFF"/>
    <a:srgbClr val="FFCC99"/>
    <a:srgbClr val="FFCC66"/>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50" autoAdjust="0"/>
    <p:restoredTop sz="94660"/>
  </p:normalViewPr>
  <p:slideViewPr>
    <p:cSldViewPr>
      <p:cViewPr varScale="1">
        <p:scale>
          <a:sx n="115" d="100"/>
          <a:sy n="115" d="100"/>
        </p:scale>
        <p:origin x="187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9413" cy="493713"/>
          </a:xfrm>
          <a:prstGeom prst="rect">
            <a:avLst/>
          </a:prstGeom>
        </p:spPr>
        <p:txBody>
          <a:bodyPr vert="horz" lIns="91113" tIns="45557" rIns="91113" bIns="45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3"/>
            <a:ext cx="2919412" cy="493713"/>
          </a:xfrm>
          <a:prstGeom prst="rect">
            <a:avLst/>
          </a:prstGeom>
        </p:spPr>
        <p:txBody>
          <a:bodyPr vert="horz" lIns="91113" tIns="45557" rIns="91113" bIns="45557" rtlCol="0"/>
          <a:lstStyle>
            <a:lvl1pPr algn="r">
              <a:defRPr sz="1200"/>
            </a:lvl1pPr>
          </a:lstStyle>
          <a:p>
            <a:fld id="{DE800AA5-585A-4D4A-93D3-542CD4516D92}" type="datetimeFigureOut">
              <a:rPr kumimoji="1" lang="ja-JP" altLang="en-US" smtClean="0"/>
              <a:t>2022/5/23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113" tIns="45557" rIns="91113" bIns="45557" rtlCol="0" anchor="ctr"/>
          <a:lstStyle/>
          <a:p>
            <a:endParaRPr lang="ja-JP" altLang="en-US"/>
          </a:p>
        </p:txBody>
      </p:sp>
      <p:sp>
        <p:nvSpPr>
          <p:cNvPr id="5" name="ノート プレースホルダー 4"/>
          <p:cNvSpPr>
            <a:spLocks noGrp="1"/>
          </p:cNvSpPr>
          <p:nvPr>
            <p:ph type="body" sz="quarter" idx="3"/>
          </p:nvPr>
        </p:nvSpPr>
        <p:spPr>
          <a:xfrm>
            <a:off x="673101" y="4686300"/>
            <a:ext cx="5389563" cy="4440238"/>
          </a:xfrm>
          <a:prstGeom prst="rect">
            <a:avLst/>
          </a:prstGeom>
        </p:spPr>
        <p:txBody>
          <a:bodyPr vert="horz" lIns="91113" tIns="45557" rIns="91113" bIns="45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013"/>
            <a:ext cx="2919413" cy="493712"/>
          </a:xfrm>
          <a:prstGeom prst="rect">
            <a:avLst/>
          </a:prstGeom>
        </p:spPr>
        <p:txBody>
          <a:bodyPr vert="horz" lIns="91113" tIns="45557" rIns="91113" bIns="45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113" tIns="45557" rIns="91113" bIns="45557" rtlCol="0" anchor="b"/>
          <a:lstStyle>
            <a:lvl1pPr algn="r">
              <a:defRPr sz="1200"/>
            </a:lvl1pPr>
          </a:lstStyle>
          <a:p>
            <a:fld id="{B3B12083-4944-4CB2-93CE-A346406B5986}" type="slidenum">
              <a:rPr kumimoji="1" lang="ja-JP" altLang="en-US" smtClean="0"/>
              <a:t>‹#›</a:t>
            </a:fld>
            <a:endParaRPr kumimoji="1" lang="ja-JP" altLang="en-US"/>
          </a:p>
        </p:txBody>
      </p:sp>
    </p:spTree>
    <p:extLst>
      <p:ext uri="{BB962C8B-B14F-4D97-AF65-F5344CB8AC3E}">
        <p14:creationId xmlns:p14="http://schemas.microsoft.com/office/powerpoint/2010/main" val="34295361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4"/>
          </p:nvPr>
        </p:nvSpPr>
        <p:spPr>
          <a:xfrm>
            <a:off x="0" y="6597352"/>
            <a:ext cx="9144000" cy="170977"/>
          </a:xfrm>
          <a:prstGeom prst="rect">
            <a:avLst/>
          </a:prstGeom>
        </p:spPr>
        <p:txBody>
          <a:bodyPr anchor="b" anchorCtr="0"/>
          <a:lstStyle>
            <a:lvl1pPr algn="ctr">
              <a:defRPr sz="900" b="1">
                <a:solidFill>
                  <a:schemeClr val="bg1">
                    <a:lumMod val="50000"/>
                  </a:schemeClr>
                </a:solidFill>
                <a:latin typeface="+mn-ea"/>
                <a:ea typeface="+mn-ea"/>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4"/>
          </p:nvPr>
        </p:nvSpPr>
        <p:spPr>
          <a:xfrm>
            <a:off x="0" y="6597352"/>
            <a:ext cx="9144000" cy="170977"/>
          </a:xfrm>
          <a:prstGeom prst="rect">
            <a:avLst/>
          </a:prstGeom>
        </p:spPr>
        <p:txBody>
          <a:bodyPr anchor="b" anchorCtr="0"/>
          <a:lstStyle>
            <a:lvl1pPr algn="ctr">
              <a:defRPr sz="900" b="1">
                <a:solidFill>
                  <a:schemeClr val="bg1">
                    <a:lumMod val="50000"/>
                  </a:schemeClr>
                </a:solidFill>
                <a:latin typeface="+mn-ea"/>
                <a:ea typeface="+mn-ea"/>
              </a:defRPr>
            </a:lvl1pPr>
          </a:lstStyle>
          <a:p>
            <a:fld id="{D2D8002D-B5B0-4BAC-B1F6-782DDCCE6D9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正方形/長方形 3"/>
          <p:cNvSpPr/>
          <p:nvPr userDrawn="1"/>
        </p:nvSpPr>
        <p:spPr>
          <a:xfrm>
            <a:off x="12522" y="6736351"/>
            <a:ext cx="9131478" cy="63956"/>
          </a:xfrm>
          <a:prstGeom prst="rect">
            <a:avLst/>
          </a:prstGeom>
          <a:gradFill flip="none" rotWithShape="1">
            <a:gsLst>
              <a:gs pos="9000">
                <a:schemeClr val="bg1"/>
              </a:gs>
              <a:gs pos="32000">
                <a:schemeClr val="bg2">
                  <a:lumMod val="75000"/>
                </a:schemeClr>
              </a:gs>
              <a:gs pos="64000">
                <a:schemeClr val="bg2">
                  <a:lumMod val="50000"/>
                </a:schemeClr>
              </a:gs>
              <a:gs pos="84000">
                <a:schemeClr val="bg2">
                  <a:lumMod val="25000"/>
                </a:schemeClr>
              </a:gs>
              <a:gs pos="53000">
                <a:schemeClr val="bg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userDrawn="1"/>
        </p:nvPicPr>
        <p:blipFill>
          <a:blip r:embed="rId4"/>
          <a:stretch>
            <a:fillRect/>
          </a:stretch>
        </p:blipFill>
        <p:spPr>
          <a:xfrm>
            <a:off x="0" y="6642000"/>
            <a:ext cx="1202401" cy="21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kumimoji="1" sz="3200" b="1" kern="1200">
          <a:solidFill>
            <a:schemeClr val="tx1"/>
          </a:solidFill>
          <a:latin typeface="Meiryo UI" panose="020B0604030504040204" pitchFamily="50" charset="-128"/>
          <a:ea typeface="Meiryo UI"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wakamatsu@norin-nenkin.or.jp" TargetMode="External"/><Relationship Id="rId2" Type="http://schemas.openxmlformats.org/officeDocument/2006/relationships/hyperlink" Target="mailto:kanrichosyu@norin-nenkin.or.jp" TargetMode="External"/><Relationship Id="rId1" Type="http://schemas.openxmlformats.org/officeDocument/2006/relationships/slideLayout" Target="../slideLayouts/slideLayout2.xml"/><Relationship Id="rId6" Type="http://schemas.openxmlformats.org/officeDocument/2006/relationships/hyperlink" Target="mailto:miyashita@norin-nenkin.or.jp" TargetMode="External"/><Relationship Id="rId5" Type="http://schemas.openxmlformats.org/officeDocument/2006/relationships/hyperlink" Target="mailto:fujii@norin-nenkin.or.jp" TargetMode="External"/><Relationship Id="rId4" Type="http://schemas.openxmlformats.org/officeDocument/2006/relationships/hyperlink" Target="mailto:takayama@norin-nenkin.or.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norin-nenkin.or.jp/nenkin/"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0" y="6657620"/>
            <a:ext cx="9144000" cy="170977"/>
          </a:xfrm>
          <a:prstGeom prst="rect">
            <a:avLst/>
          </a:prstGeom>
        </p:spPr>
        <p:txBody>
          <a:bodyPr/>
          <a:lstStyle/>
          <a:p>
            <a:fld id="{D2D8002D-B5B0-4BAC-B1F6-782DDCCE6D9C}" type="slidenum">
              <a:rPr lang="ja-JP" altLang="en-US" smtClean="0"/>
              <a:pPr/>
              <a:t>1</a:t>
            </a:fld>
            <a:endParaRPr lang="ja-JP" altLang="en-US" dirty="0"/>
          </a:p>
        </p:txBody>
      </p:sp>
      <p:sp>
        <p:nvSpPr>
          <p:cNvPr id="3" name="正方形/長方形 2"/>
          <p:cNvSpPr/>
          <p:nvPr/>
        </p:nvSpPr>
        <p:spPr>
          <a:xfrm>
            <a:off x="-3813" y="925424"/>
            <a:ext cx="9144000" cy="4320000"/>
          </a:xfrm>
          <a:prstGeom prst="rect">
            <a:avLst/>
          </a:prstGeom>
          <a:gradFill flip="none" rotWithShape="1">
            <a:gsLst>
              <a:gs pos="31000">
                <a:srgbClr val="FF9933"/>
              </a:gs>
              <a:gs pos="0">
                <a:srgbClr val="CC6600"/>
              </a:gs>
              <a:gs pos="59000">
                <a:srgbClr val="FFCC66"/>
              </a:gs>
              <a:gs pos="76104">
                <a:srgbClr val="FFCC66"/>
              </a:gs>
              <a:gs pos="100000">
                <a:srgbClr val="FFCC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住所未登録者等と</a:t>
            </a:r>
            <a:r>
              <a:rPr lang="zh-TW" altLang="en-US" sz="3200" b="1" dirty="0">
                <a:latin typeface="Meiryo UI" panose="020B0604030504040204" pitchFamily="50" charset="-128"/>
                <a:ea typeface="Meiryo UI" panose="020B0604030504040204" pitchFamily="50" charset="-128"/>
                <a:cs typeface="Meiryo UI" panose="020B0604030504040204" pitchFamily="50" charset="-128"/>
              </a:rPr>
              <a:t>特例一時金未請求者</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解消に向けたご協力のお願い</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年度版）</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（ホームページ閲覧マニュアル）</a:t>
            </a:r>
          </a:p>
        </p:txBody>
      </p:sp>
      <p:sp>
        <p:nvSpPr>
          <p:cNvPr id="5" name="正方形/長方形 4"/>
          <p:cNvSpPr/>
          <p:nvPr/>
        </p:nvSpPr>
        <p:spPr>
          <a:xfrm>
            <a:off x="238820" y="1052736"/>
            <a:ext cx="2182788" cy="369332"/>
          </a:xfrm>
          <a:prstGeom prst="rect">
            <a:avLst/>
          </a:prstGeom>
        </p:spPr>
        <p:txBody>
          <a:bodyPr wrap="square">
            <a:spAutoFit/>
          </a:bodyPr>
          <a:lstStyle/>
          <a:p>
            <a:pPr algn="dist"/>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780A516-0391-4897-8630-D22F766106C0}"/>
              </a:ext>
            </a:extLst>
          </p:cNvPr>
          <p:cNvSpPr/>
          <p:nvPr/>
        </p:nvSpPr>
        <p:spPr>
          <a:xfrm>
            <a:off x="3380055" y="5681800"/>
            <a:ext cx="2376264" cy="307777"/>
          </a:xfrm>
          <a:prstGeom prst="rect">
            <a:avLst/>
          </a:prstGeom>
        </p:spPr>
        <p:txBody>
          <a:bodyPr wrap="square">
            <a:spAutoFit/>
          </a:bodyPr>
          <a:lstStyle/>
          <a:p>
            <a:pPr algn="dist"/>
            <a:r>
              <a:rPr lang="ja-JP" altLang="en-US" sz="1400" dirty="0">
                <a:solidFill>
                  <a:schemeClr val="bg2">
                    <a:lumMod val="10000"/>
                  </a:schemeClr>
                </a:solidFill>
                <a:latin typeface="Meiryo UI" panose="020B0604030504040204" pitchFamily="50" charset="-128"/>
                <a:ea typeface="Meiryo UI" panose="020B0604030504040204" pitchFamily="50" charset="-128"/>
              </a:rPr>
              <a:t>農林漁業団体職員共済組合</a:t>
            </a:r>
            <a:endParaRPr lang="en-US" altLang="ja-JP" sz="1400" dirty="0">
              <a:solidFill>
                <a:schemeClr val="bg2">
                  <a:lumMod val="1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490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10</a:t>
            </a:fld>
            <a:endParaRPr lang="ja-JP" altLang="en-US" dirty="0"/>
          </a:p>
        </p:txBody>
      </p:sp>
      <p:sp>
        <p:nvSpPr>
          <p:cNvPr id="9" name="テキスト ボックス 8">
            <a:extLst>
              <a:ext uri="{FF2B5EF4-FFF2-40B4-BE49-F238E27FC236}">
                <a16:creationId xmlns:a16="http://schemas.microsoft.com/office/drawing/2014/main" id="{B31A4A92-2BD1-47F9-8E9A-E279C9D7E29A}"/>
              </a:ext>
            </a:extLst>
          </p:cNvPr>
          <p:cNvSpPr txBox="1"/>
          <p:nvPr/>
        </p:nvSpPr>
        <p:spPr>
          <a:xfrm>
            <a:off x="1475656" y="1124744"/>
            <a:ext cx="6567130" cy="461665"/>
          </a:xfrm>
          <a:prstGeom prst="rect">
            <a:avLst/>
          </a:prstGeom>
          <a:solidFill>
            <a:schemeClr val="bg1">
              <a:lumMod val="95000"/>
            </a:schemeClr>
          </a:solidFill>
          <a:ln>
            <a:solidFill>
              <a:srgbClr val="0070C0"/>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一時金ホームページ同様、団体の基本情報や担当者の情報を登録いただくページを設けておりますので可能な範囲で登録をお願いします。</a:t>
            </a:r>
          </a:p>
        </p:txBody>
      </p:sp>
      <p:pic>
        <p:nvPicPr>
          <p:cNvPr id="8" name="図 7">
            <a:extLst>
              <a:ext uri="{FF2B5EF4-FFF2-40B4-BE49-F238E27FC236}">
                <a16:creationId xmlns:a16="http://schemas.microsoft.com/office/drawing/2014/main" id="{33C4864F-74D5-42B9-AC2A-1C711FB1AC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6878" y="2052329"/>
            <a:ext cx="3154045" cy="4029075"/>
          </a:xfrm>
          <a:prstGeom prst="rect">
            <a:avLst/>
          </a:prstGeom>
          <a:noFill/>
          <a:ln>
            <a:solidFill>
              <a:schemeClr val="bg1">
                <a:lumMod val="50000"/>
              </a:schemeClr>
            </a:solidFill>
          </a:ln>
        </p:spPr>
      </p:pic>
      <p:pic>
        <p:nvPicPr>
          <p:cNvPr id="11" name="図 10">
            <a:extLst>
              <a:ext uri="{FF2B5EF4-FFF2-40B4-BE49-F238E27FC236}">
                <a16:creationId xmlns:a16="http://schemas.microsoft.com/office/drawing/2014/main" id="{0F0AF559-0019-47BA-B8A4-19049C7609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055951"/>
            <a:ext cx="4476115" cy="2657475"/>
          </a:xfrm>
          <a:prstGeom prst="rect">
            <a:avLst/>
          </a:prstGeom>
          <a:noFill/>
          <a:ln>
            <a:solidFill>
              <a:schemeClr val="bg1">
                <a:lumMod val="50000"/>
              </a:schemeClr>
            </a:solidFill>
          </a:ln>
        </p:spPr>
      </p:pic>
      <p:sp>
        <p:nvSpPr>
          <p:cNvPr id="7" name="正方形/長方形 6">
            <a:extLst>
              <a:ext uri="{FF2B5EF4-FFF2-40B4-BE49-F238E27FC236}">
                <a16:creationId xmlns:a16="http://schemas.microsoft.com/office/drawing/2014/main" id="{B0A93EE6-8DDD-4D1C-8B77-35D65589FC50}"/>
              </a:ext>
            </a:extLst>
          </p:cNvPr>
          <p:cNvSpPr/>
          <p:nvPr/>
        </p:nvSpPr>
        <p:spPr>
          <a:xfrm>
            <a:off x="-3812" y="0"/>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）団体基本情報・担当者情報のご登録（補足）</a:t>
            </a:r>
          </a:p>
        </p:txBody>
      </p:sp>
    </p:spTree>
    <p:extLst>
      <p:ext uri="{BB962C8B-B14F-4D97-AF65-F5344CB8AC3E}">
        <p14:creationId xmlns:p14="http://schemas.microsoft.com/office/powerpoint/2010/main" val="282089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3811" y="6597352"/>
            <a:ext cx="9147811" cy="170977"/>
          </a:xfrm>
          <a:prstGeom prst="rect">
            <a:avLst/>
          </a:prstGeom>
        </p:spPr>
        <p:txBody>
          <a:bodyPr/>
          <a:lstStyle/>
          <a:p>
            <a:fld id="{D2D8002D-B5B0-4BAC-B1F6-782DDCCE6D9C}" type="slidenum">
              <a:rPr lang="ja-JP" altLang="en-US" smtClean="0"/>
              <a:pPr/>
              <a:t>11</a:t>
            </a:fld>
            <a:endParaRPr lang="ja-JP" altLang="en-US" dirty="0"/>
          </a:p>
        </p:txBody>
      </p:sp>
      <p:graphicFrame>
        <p:nvGraphicFramePr>
          <p:cNvPr id="8" name="表 7">
            <a:extLst>
              <a:ext uri="{FF2B5EF4-FFF2-40B4-BE49-F238E27FC236}">
                <a16:creationId xmlns:a16="http://schemas.microsoft.com/office/drawing/2014/main" id="{E1A024A8-1A44-48AA-929C-725E871CE0D9}"/>
              </a:ext>
            </a:extLst>
          </p:cNvPr>
          <p:cNvGraphicFramePr>
            <a:graphicFrameLocks noGrp="1"/>
          </p:cNvGraphicFramePr>
          <p:nvPr>
            <p:extLst>
              <p:ext uri="{D42A27DB-BD31-4B8C-83A1-F6EECF244321}">
                <p14:modId xmlns:p14="http://schemas.microsoft.com/office/powerpoint/2010/main" val="3933414235"/>
              </p:ext>
            </p:extLst>
          </p:nvPr>
        </p:nvGraphicFramePr>
        <p:xfrm>
          <a:off x="558732" y="836712"/>
          <a:ext cx="8022723" cy="5410217"/>
        </p:xfrm>
        <a:graphic>
          <a:graphicData uri="http://schemas.openxmlformats.org/drawingml/2006/table">
            <a:tbl>
              <a:tblPr firstRow="1">
                <a:tableStyleId>{5C22544A-7EE6-4342-B048-85BDC9FD1C3A}</a:tableStyleId>
              </a:tblPr>
              <a:tblGrid>
                <a:gridCol w="533891">
                  <a:extLst>
                    <a:ext uri="{9D8B030D-6E8A-4147-A177-3AD203B41FA5}">
                      <a16:colId xmlns:a16="http://schemas.microsoft.com/office/drawing/2014/main" val="20000"/>
                    </a:ext>
                  </a:extLst>
                </a:gridCol>
                <a:gridCol w="2471265">
                  <a:extLst>
                    <a:ext uri="{9D8B030D-6E8A-4147-A177-3AD203B41FA5}">
                      <a16:colId xmlns:a16="http://schemas.microsoft.com/office/drawing/2014/main" val="1025511562"/>
                    </a:ext>
                  </a:extLst>
                </a:gridCol>
                <a:gridCol w="5017567">
                  <a:extLst>
                    <a:ext uri="{9D8B030D-6E8A-4147-A177-3AD203B41FA5}">
                      <a16:colId xmlns:a16="http://schemas.microsoft.com/office/drawing/2014/main" val="4145665106"/>
                    </a:ext>
                  </a:extLst>
                </a:gridCol>
              </a:tblGrid>
              <a:tr h="357482">
                <a:tc>
                  <a:txBody>
                    <a:bodyPr/>
                    <a:lstStyle/>
                    <a:p>
                      <a:pPr algn="ctr"/>
                      <a:r>
                        <a:rPr kumimoji="1" lang="ja-JP" altLang="en-US" sz="1200" dirty="0">
                          <a:latin typeface="Meiryo UI" panose="020B0604030504040204" pitchFamily="50" charset="-128"/>
                          <a:ea typeface="Meiryo UI" panose="020B0604030504040204" pitchFamily="50" charset="-128"/>
                        </a:rPr>
                        <a:t>項番</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取組内容の具体例</a:t>
                      </a:r>
                    </a:p>
                  </a:txBody>
                  <a:tcPr anchor="ctr"/>
                </a:tc>
                <a:extLst>
                  <a:ext uri="{0D108BD9-81ED-4DB2-BD59-A6C34878D82A}">
                    <a16:rowId xmlns:a16="http://schemas.microsoft.com/office/drawing/2014/main" val="576392467"/>
                  </a:ext>
                </a:extLst>
              </a:tr>
              <a:tr h="612917">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１</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年配役職員（長期勤続者）</a:t>
                      </a:r>
                      <a:r>
                        <a:rPr kumimoji="1" lang="ja-JP" altLang="en-US" sz="1200" dirty="0">
                          <a:latin typeface="Meiryo UI" panose="020B0604030504040204" pitchFamily="50" charset="-128"/>
                          <a:ea typeface="Meiryo UI" panose="020B0604030504040204" pitchFamily="50" charset="-128"/>
                        </a:rPr>
                        <a:t>の方々へのヒアリング</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latin typeface="Meiryo UI" panose="020B0604030504040204" pitchFamily="50" charset="-128"/>
                          <a:ea typeface="Meiryo UI" panose="020B0604030504040204" pitchFamily="50" charset="-128"/>
                        </a:rPr>
                        <a:t>各団体において長期間勤務している年配の役職員（特に総務人事担当を経験した役職員など）を中心にヒアリングを実施し、対象者の現況について情報収集していただく。</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437798">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旧職員名簿・</a:t>
                      </a:r>
                      <a:r>
                        <a:rPr kumimoji="1" lang="en-US" altLang="ja-JP" sz="1200" dirty="0">
                          <a:solidFill>
                            <a:srgbClr val="FF0000"/>
                          </a:solidFill>
                          <a:latin typeface="Meiryo UI" panose="020B0604030504040204" pitchFamily="50" charset="-128"/>
                          <a:ea typeface="Meiryo UI" panose="020B0604030504040204" pitchFamily="50" charset="-128"/>
                        </a:rPr>
                        <a:t>OB</a:t>
                      </a:r>
                      <a:r>
                        <a:rPr kumimoji="1" lang="ja-JP" altLang="en-US" sz="1200" dirty="0">
                          <a:solidFill>
                            <a:srgbClr val="FF0000"/>
                          </a:solidFill>
                          <a:latin typeface="Meiryo UI" panose="020B0604030504040204" pitchFamily="50" charset="-128"/>
                          <a:ea typeface="Meiryo UI" panose="020B0604030504040204" pitchFamily="50" charset="-128"/>
                        </a:rPr>
                        <a:t>会名簿</a:t>
                      </a:r>
                      <a:r>
                        <a:rPr kumimoji="1" lang="ja-JP" altLang="en-US" sz="1200" dirty="0">
                          <a:latin typeface="Meiryo UI" panose="020B0604030504040204" pitchFamily="50" charset="-128"/>
                          <a:ea typeface="Meiryo UI" panose="020B0604030504040204" pitchFamily="50" charset="-128"/>
                        </a:rPr>
                        <a:t>等を活用したご本人への連絡</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latin typeface="Meiryo UI" panose="020B0604030504040204" pitchFamily="50" charset="-128"/>
                          <a:ea typeface="Meiryo UI" panose="020B0604030504040204" pitchFamily="50" charset="-128"/>
                        </a:rPr>
                        <a:t>農林年金が提示するリストと、団体が保有する旧職員名簿や</a:t>
                      </a:r>
                      <a:r>
                        <a:rPr kumimoji="1" lang="en-US" altLang="ja-JP" sz="1200" dirty="0">
                          <a:latin typeface="Meiryo UI" panose="020B0604030504040204" pitchFamily="50" charset="-128"/>
                          <a:ea typeface="Meiryo UI" panose="020B0604030504040204" pitchFamily="50" charset="-128"/>
                        </a:rPr>
                        <a:t>OB</a:t>
                      </a:r>
                      <a:r>
                        <a:rPr kumimoji="1" lang="ja-JP" altLang="en-US" sz="1200" dirty="0">
                          <a:latin typeface="Meiryo UI" panose="020B0604030504040204" pitchFamily="50" charset="-128"/>
                          <a:ea typeface="Meiryo UI" panose="020B0604030504040204" pitchFamily="50" charset="-128"/>
                        </a:rPr>
                        <a:t>会名簿等を照合し、各団体担当窓口から対象者へご連絡していただく。　</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80657899"/>
                  </a:ext>
                </a:extLst>
              </a:tr>
              <a:tr h="275863">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同期入会</a:t>
                      </a:r>
                      <a:r>
                        <a:rPr kumimoji="1" lang="ja-JP" altLang="en-US" sz="1200" dirty="0">
                          <a:latin typeface="Meiryo UI" panose="020B0604030504040204" pitchFamily="50" charset="-128"/>
                          <a:ea typeface="Meiryo UI" panose="020B0604030504040204" pitchFamily="50" charset="-128"/>
                        </a:rPr>
                        <a:t>など、</a:t>
                      </a:r>
                      <a:r>
                        <a:rPr kumimoji="1" lang="ja-JP" altLang="en-US" sz="1200" dirty="0">
                          <a:solidFill>
                            <a:srgbClr val="FF0000"/>
                          </a:solidFill>
                          <a:latin typeface="Meiryo UI" panose="020B0604030504040204" pitchFamily="50" charset="-128"/>
                          <a:ea typeface="Meiryo UI" panose="020B0604030504040204" pitchFamily="50" charset="-128"/>
                        </a:rPr>
                        <a:t>ご友人</a:t>
                      </a:r>
                      <a:r>
                        <a:rPr kumimoji="1" lang="ja-JP" altLang="en-US" sz="1200" dirty="0">
                          <a:latin typeface="Meiryo UI" panose="020B0604030504040204" pitchFamily="50" charset="-128"/>
                          <a:ea typeface="Meiryo UI" panose="020B0604030504040204" pitchFamily="50" charset="-128"/>
                        </a:rPr>
                        <a:t>からの連絡</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各団体担当窓口より、対象者の同期の方へ呼びかけしていただく。</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05292710"/>
                  </a:ext>
                </a:extLst>
              </a:tr>
              <a:tr h="1138274">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４</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広報誌・ポスター掲示・回覧板等の活用</a:t>
                      </a:r>
                      <a:r>
                        <a:rPr kumimoji="1" lang="ja-JP" altLang="en-US" sz="1200" dirty="0">
                          <a:latin typeface="Meiryo UI" panose="020B0604030504040204" pitchFamily="50" charset="-128"/>
                          <a:ea typeface="Meiryo UI" panose="020B0604030504040204" pitchFamily="50" charset="-128"/>
                        </a:rPr>
                        <a:t>による周知</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indent="0" algn="l">
                        <a:buFont typeface="Wingdings" panose="05000000000000000000" pitchFamily="2" charset="2"/>
                        <a:buNone/>
                      </a:pP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各団体で発行している広報誌に特例一時金支給に関する取り組み（ポスター原稿）を掲載していただく。</a:t>
                      </a:r>
                      <a:endParaRPr kumimoji="1" lang="en-US" altLang="ja-JP" sz="1200"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特例一時金支給に関するポスターを各事業所や直売所等の掲示板に貼付し、団体内での更なる周知をすすめていただく。</a:t>
                      </a:r>
                      <a:endParaRPr kumimoji="1" lang="en-US" altLang="ja-JP" sz="1200"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町内会での回覧板等でチラシ（ポスターを縮小）を活用し、特例一時金支給に関する周知をしていただく。</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団体の広報誌用原稿の見本を農林年金ホームページからダウンロードできるようにしております。</a:t>
                      </a:r>
                    </a:p>
                    <a:p>
                      <a:pPr marL="0" indent="0" algn="l">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https://www.norin-nenkin.or.jp/wp/archives/616</a:t>
                      </a:r>
                    </a:p>
                    <a:p>
                      <a:pPr marL="0" indent="0" algn="l">
                        <a:buFont typeface="Wingdings" panose="05000000000000000000" pitchFamily="2" charset="2"/>
                        <a:buNone/>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30462530"/>
                  </a:ext>
                </a:extLst>
              </a:tr>
              <a:tr h="437798">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５</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rgbClr val="FF0000"/>
                          </a:solidFill>
                          <a:latin typeface="Meiryo UI" panose="020B0604030504040204" pitchFamily="50" charset="-128"/>
                          <a:ea typeface="Meiryo UI" panose="020B0604030504040204" pitchFamily="50" charset="-128"/>
                        </a:rPr>
                        <a:t>各種会合</a:t>
                      </a:r>
                      <a:r>
                        <a:rPr kumimoji="1" lang="ja-JP" altLang="en-US" sz="1200" dirty="0">
                          <a:latin typeface="Meiryo UI" panose="020B0604030504040204" pitchFamily="50" charset="-128"/>
                          <a:ea typeface="Meiryo UI" panose="020B0604030504040204" pitchFamily="50" charset="-128"/>
                        </a:rPr>
                        <a:t>の場での呼びかけ</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年金友の会など、各団体において開催する会合の場において、特例一時金支給に関する呼びかけを各団体窓口担当者からしていただく。</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63518331"/>
                  </a:ext>
                </a:extLst>
              </a:tr>
              <a:tr h="437798">
                <a:tc>
                  <a:txBody>
                    <a:bodyPr/>
                    <a:lstStyle/>
                    <a:p>
                      <a:pPr marL="0" indent="0" algn="l">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６</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latin typeface="Meiryo UI" panose="020B0604030504040204" pitchFamily="50" charset="-128"/>
                          <a:ea typeface="Meiryo UI" panose="020B0604030504040204" pitchFamily="50" charset="-128"/>
                        </a:rPr>
                        <a:t>旧</a:t>
                      </a:r>
                      <a:r>
                        <a:rPr kumimoji="1" lang="en-US" altLang="ja-JP" sz="1200" dirty="0">
                          <a:latin typeface="Meiryo UI" panose="020B0604030504040204" pitchFamily="50" charset="-128"/>
                          <a:ea typeface="Meiryo UI" panose="020B0604030504040204" pitchFamily="50" charset="-128"/>
                        </a:rPr>
                        <a:t>JA</a:t>
                      </a:r>
                      <a:r>
                        <a:rPr kumimoji="1" lang="ja-JP" altLang="en-US" sz="1200" dirty="0">
                          <a:latin typeface="Meiryo UI" panose="020B0604030504040204" pitchFamily="50" charset="-128"/>
                          <a:ea typeface="Meiryo UI" panose="020B0604030504040204" pitchFamily="50" charset="-128"/>
                        </a:rPr>
                        <a:t>の本所であった</a:t>
                      </a:r>
                      <a:r>
                        <a:rPr kumimoji="1" lang="ja-JP" altLang="en-US" sz="1200" dirty="0">
                          <a:solidFill>
                            <a:srgbClr val="FF0000"/>
                          </a:solidFill>
                          <a:latin typeface="Meiryo UI" panose="020B0604030504040204" pitchFamily="50" charset="-128"/>
                          <a:ea typeface="Meiryo UI" panose="020B0604030504040204" pitchFamily="50" charset="-128"/>
                        </a:rPr>
                        <a:t>「基幹支所」</a:t>
                      </a:r>
                      <a:r>
                        <a:rPr kumimoji="1" lang="ja-JP" altLang="en-US" sz="1200" dirty="0">
                          <a:latin typeface="Meiryo UI" panose="020B0604030504040204" pitchFamily="50" charset="-128"/>
                          <a:ea typeface="Meiryo UI" panose="020B0604030504040204" pitchFamily="50" charset="-128"/>
                        </a:rPr>
                        <a:t>での取り組み</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indent="0" algn="l">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主に合併</a:t>
                      </a:r>
                      <a:r>
                        <a:rPr kumimoji="1" lang="en-US" altLang="ja-JP" sz="1200" dirty="0">
                          <a:solidFill>
                            <a:schemeClr val="tx1"/>
                          </a:solidFill>
                          <a:latin typeface="Meiryo UI" panose="020B0604030504040204" pitchFamily="50" charset="-128"/>
                          <a:ea typeface="Meiryo UI" panose="020B0604030504040204" pitchFamily="50" charset="-128"/>
                        </a:rPr>
                        <a:t>JA</a:t>
                      </a:r>
                      <a:r>
                        <a:rPr kumimoji="1" lang="ja-JP" altLang="en-US" sz="1200" dirty="0">
                          <a:solidFill>
                            <a:schemeClr val="tx1"/>
                          </a:solidFill>
                          <a:latin typeface="Meiryo UI" panose="020B0604030504040204" pitchFamily="50" charset="-128"/>
                          <a:ea typeface="Meiryo UI" panose="020B0604030504040204" pitchFamily="50" charset="-128"/>
                        </a:rPr>
                        <a:t>において、合併前</a:t>
                      </a:r>
                      <a:r>
                        <a:rPr kumimoji="1" lang="en-US" altLang="ja-JP" sz="1200" dirty="0">
                          <a:solidFill>
                            <a:schemeClr val="tx1"/>
                          </a:solidFill>
                          <a:latin typeface="Meiryo UI" panose="020B0604030504040204" pitchFamily="50" charset="-128"/>
                          <a:ea typeface="Meiryo UI" panose="020B0604030504040204" pitchFamily="50" charset="-128"/>
                        </a:rPr>
                        <a:t>JA</a:t>
                      </a:r>
                      <a:r>
                        <a:rPr kumimoji="1" lang="ja-JP" altLang="en-US" sz="1200" dirty="0">
                          <a:solidFill>
                            <a:schemeClr val="tx1"/>
                          </a:solidFill>
                          <a:latin typeface="Meiryo UI" panose="020B0604030504040204" pitchFamily="50" charset="-128"/>
                          <a:ea typeface="Meiryo UI" panose="020B0604030504040204" pitchFamily="50" charset="-128"/>
                        </a:rPr>
                        <a:t>の本所にあたる「基幹支所」に対象者リストを提供し、情報収集の協力を依頼していただく。</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06750631"/>
                  </a:ext>
                </a:extLst>
              </a:tr>
              <a:tr h="662072">
                <a:tc>
                  <a:txBody>
                    <a:bodyPr/>
                    <a:lstStyle/>
                    <a:p>
                      <a:pPr marL="0" indent="0" algn="l">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７</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0" indent="0" algn="l">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その他</a:t>
                      </a:r>
                    </a:p>
                  </a:txBody>
                  <a:tcPr/>
                </a:tc>
                <a:tc>
                  <a:txBody>
                    <a:bodyPr/>
                    <a:lstStyle/>
                    <a:p>
                      <a:pPr marL="0" indent="0" algn="l">
                        <a:buFont typeface="Wingdings" panose="05000000000000000000" pitchFamily="2" charset="2"/>
                        <a:buNone/>
                      </a:pPr>
                      <a:r>
                        <a:rPr kumimoji="1" lang="en-US" altLang="ja-JP" sz="1200" dirty="0">
                          <a:solidFill>
                            <a:schemeClr val="tx1"/>
                          </a:solidFill>
                          <a:latin typeface="Meiryo UI" panose="020B0604030504040204" pitchFamily="50" charset="-128"/>
                          <a:ea typeface="Meiryo UI" panose="020B0604030504040204" pitchFamily="50" charset="-128"/>
                        </a:rPr>
                        <a:t>JA</a:t>
                      </a:r>
                      <a:r>
                        <a:rPr kumimoji="1" lang="ja-JP" altLang="en-US" sz="1200" dirty="0">
                          <a:solidFill>
                            <a:schemeClr val="tx1"/>
                          </a:solidFill>
                          <a:latin typeface="Meiryo UI" panose="020B0604030504040204" pitchFamily="50" charset="-128"/>
                          <a:ea typeface="Meiryo UI" panose="020B0604030504040204" pitchFamily="50" charset="-128"/>
                        </a:rPr>
                        <a:t>における各種推進活動の際など、</a:t>
                      </a:r>
                      <a:r>
                        <a:rPr kumimoji="1" lang="en-US" altLang="ja-JP" sz="1200" dirty="0">
                          <a:solidFill>
                            <a:schemeClr val="tx1"/>
                          </a:solidFill>
                          <a:latin typeface="Meiryo UI" panose="020B0604030504040204" pitchFamily="50" charset="-128"/>
                          <a:ea typeface="Meiryo UI" panose="020B0604030504040204" pitchFamily="50" charset="-128"/>
                        </a:rPr>
                        <a:t>JA</a:t>
                      </a:r>
                      <a:r>
                        <a:rPr kumimoji="1" lang="ja-JP" altLang="en-US" sz="1200" dirty="0">
                          <a:solidFill>
                            <a:schemeClr val="tx1"/>
                          </a:solidFill>
                          <a:latin typeface="Meiryo UI" panose="020B0604030504040204" pitchFamily="50" charset="-128"/>
                          <a:ea typeface="Meiryo UI" panose="020B0604030504040204" pitchFamily="50" charset="-128"/>
                        </a:rPr>
                        <a:t>職員が元組合員のお宅におじゃまするときに、</a:t>
                      </a:r>
                      <a:r>
                        <a:rPr kumimoji="1" lang="ja-JP" altLang="en-US" sz="1200" dirty="0">
                          <a:solidFill>
                            <a:srgbClr val="FF0000"/>
                          </a:solidFill>
                          <a:latin typeface="Meiryo UI" panose="020B0604030504040204" pitchFamily="50" charset="-128"/>
                          <a:ea typeface="Meiryo UI" panose="020B0604030504040204" pitchFamily="50" charset="-128"/>
                        </a:rPr>
                        <a:t>合わせて特例一時金支給に関してお声がけいただく</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996546"/>
                  </a:ext>
                </a:extLst>
              </a:tr>
            </a:tbl>
          </a:graphicData>
        </a:graphic>
      </p:graphicFrame>
      <p:sp>
        <p:nvSpPr>
          <p:cNvPr id="5" name="正方形/長方形 4">
            <a:extLst>
              <a:ext uri="{FF2B5EF4-FFF2-40B4-BE49-F238E27FC236}">
                <a16:creationId xmlns:a16="http://schemas.microsoft.com/office/drawing/2014/main" id="{A8A8EE5C-A9D3-4D96-866B-9941B7686628}"/>
              </a:ext>
            </a:extLst>
          </p:cNvPr>
          <p:cNvSpPr/>
          <p:nvPr/>
        </p:nvSpPr>
        <p:spPr>
          <a:xfrm>
            <a:off x="-3811" y="0"/>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各団体における具体的な取り組み（例）</a:t>
            </a: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a:t>
            </a:r>
          </a:p>
        </p:txBody>
      </p:sp>
    </p:spTree>
    <p:extLst>
      <p:ext uri="{BB962C8B-B14F-4D97-AF65-F5344CB8AC3E}">
        <p14:creationId xmlns:p14="http://schemas.microsoft.com/office/powerpoint/2010/main" val="84694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3811" y="6597352"/>
            <a:ext cx="9147811" cy="170977"/>
          </a:xfrm>
          <a:prstGeom prst="rect">
            <a:avLst/>
          </a:prstGeom>
        </p:spPr>
        <p:txBody>
          <a:bodyPr/>
          <a:lstStyle/>
          <a:p>
            <a:fld id="{D2D8002D-B5B0-4BAC-B1F6-782DDCCE6D9C}" type="slidenum">
              <a:rPr lang="ja-JP" altLang="en-US" smtClean="0"/>
              <a:pPr/>
              <a:t>12</a:t>
            </a:fld>
            <a:endParaRPr lang="ja-JP" altLang="en-US" dirty="0"/>
          </a:p>
        </p:txBody>
      </p:sp>
      <p:graphicFrame>
        <p:nvGraphicFramePr>
          <p:cNvPr id="8" name="表 7">
            <a:extLst>
              <a:ext uri="{FF2B5EF4-FFF2-40B4-BE49-F238E27FC236}">
                <a16:creationId xmlns:a16="http://schemas.microsoft.com/office/drawing/2014/main" id="{E1A024A8-1A44-48AA-929C-725E871CE0D9}"/>
              </a:ext>
            </a:extLst>
          </p:cNvPr>
          <p:cNvGraphicFramePr>
            <a:graphicFrameLocks noGrp="1"/>
          </p:cNvGraphicFramePr>
          <p:nvPr>
            <p:extLst>
              <p:ext uri="{D42A27DB-BD31-4B8C-83A1-F6EECF244321}">
                <p14:modId xmlns:p14="http://schemas.microsoft.com/office/powerpoint/2010/main" val="3350977621"/>
              </p:ext>
            </p:extLst>
          </p:nvPr>
        </p:nvGraphicFramePr>
        <p:xfrm>
          <a:off x="609654" y="1052736"/>
          <a:ext cx="7920879" cy="4698965"/>
        </p:xfrm>
        <a:graphic>
          <a:graphicData uri="http://schemas.openxmlformats.org/drawingml/2006/table">
            <a:tbl>
              <a:tblPr firstRow="1">
                <a:tableStyleId>{5C22544A-7EE6-4342-B048-85BDC9FD1C3A}</a:tableStyleId>
              </a:tblPr>
              <a:tblGrid>
                <a:gridCol w="527114">
                  <a:extLst>
                    <a:ext uri="{9D8B030D-6E8A-4147-A177-3AD203B41FA5}">
                      <a16:colId xmlns:a16="http://schemas.microsoft.com/office/drawing/2014/main" val="20000"/>
                    </a:ext>
                  </a:extLst>
                </a:gridCol>
                <a:gridCol w="2174455">
                  <a:extLst>
                    <a:ext uri="{9D8B030D-6E8A-4147-A177-3AD203B41FA5}">
                      <a16:colId xmlns:a16="http://schemas.microsoft.com/office/drawing/2014/main" val="1025511562"/>
                    </a:ext>
                  </a:extLst>
                </a:gridCol>
                <a:gridCol w="5219310">
                  <a:extLst>
                    <a:ext uri="{9D8B030D-6E8A-4147-A177-3AD203B41FA5}">
                      <a16:colId xmlns:a16="http://schemas.microsoft.com/office/drawing/2014/main" val="4145665106"/>
                    </a:ext>
                  </a:extLst>
                </a:gridCol>
              </a:tblGrid>
              <a:tr h="331969">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項番</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対象者</a:t>
                      </a:r>
                    </a:p>
                  </a:txBody>
                  <a:tcPr anchor="ct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取組内容の具体例</a:t>
                      </a:r>
                    </a:p>
                  </a:txBody>
                  <a:tcPr anchor="ctr"/>
                </a:tc>
                <a:extLst>
                  <a:ext uri="{0D108BD9-81ED-4DB2-BD59-A6C34878D82A}">
                    <a16:rowId xmlns:a16="http://schemas.microsoft.com/office/drawing/2014/main" val="576392467"/>
                  </a:ext>
                </a:extLst>
              </a:tr>
              <a:tr h="1065076">
                <a:tc>
                  <a:txBody>
                    <a:bodyPr/>
                    <a:lstStyle/>
                    <a:p>
                      <a:pPr marL="0" indent="0" algn="ctr">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１</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在職者</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再雇用職員等も含む</a:t>
                      </a:r>
                      <a:r>
                        <a:rPr kumimoji="1" lang="en-US" altLang="ja-JP" sz="1200" dirty="0">
                          <a:solidFill>
                            <a:schemeClr val="tx1"/>
                          </a:solidFill>
                          <a:latin typeface="Meiryo UI" panose="020B0604030504040204" pitchFamily="50" charset="-128"/>
                          <a:ea typeface="Meiryo UI" panose="020B0604030504040204" pitchFamily="50" charset="-128"/>
                        </a:rPr>
                        <a: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solidFill>
                            <a:schemeClr val="tx1"/>
                          </a:solidFill>
                          <a:latin typeface="Meiryo UI" panose="020B0604030504040204" pitchFamily="50" charset="-128"/>
                          <a:ea typeface="Meiryo UI" panose="020B0604030504040204" pitchFamily="50" charset="-128"/>
                        </a:rPr>
                        <a:t>社内報・全社掲示板等に</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農林年金からのお願い</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として、「未請求の方は早めに請求書を提出してください」「お知り合いの方にもお声がけください」等のアナウンスや記事を掲載していただく。</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solidFill>
                            <a:schemeClr val="tx1"/>
                          </a:solidFill>
                          <a:latin typeface="Meiryo UI" panose="020B0604030504040204" pitchFamily="50" charset="-128"/>
                          <a:ea typeface="Meiryo UI" panose="020B0604030504040204" pitchFamily="50" charset="-128"/>
                        </a:rPr>
                        <a:t>担当者からご本人に請求書等を提出してくださるようお声がけしていただく。</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555285">
                <a:tc>
                  <a:txBody>
                    <a:bodyPr/>
                    <a:lstStyle/>
                    <a:p>
                      <a:pPr marL="0" indent="0" algn="ctr">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定年退職・再雇用退職者等</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solidFill>
                            <a:schemeClr val="tx1"/>
                          </a:solidFill>
                          <a:latin typeface="Meiryo UI" panose="020B0604030504040204" pitchFamily="50" charset="-128"/>
                          <a:ea typeface="Meiryo UI" panose="020B0604030504040204" pitchFamily="50" charset="-128"/>
                        </a:rPr>
                        <a:t>担当者からご本人に請求書等を提出してくださるようお声がけしていただく。</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ja-JP" altLang="en-US" sz="1200" dirty="0">
                        <a:solidFill>
                          <a:schemeClr val="tx1"/>
                        </a:solidFill>
                        <a:latin typeface="Meiryo UI" panose="020B0604030504040204" pitchFamily="50" charset="-128"/>
                        <a:ea typeface="Meiryo UI" panose="020B0604030504040204" pitchFamily="50" charset="-128"/>
                      </a:endParaRPr>
                    </a:p>
                    <a:p>
                      <a:pPr marL="358775"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統合前未請求者</a:t>
                      </a:r>
                      <a:r>
                        <a:rPr kumimoji="1" lang="en-US" altLang="ja-JP" sz="1200" dirty="0">
                          <a:solidFill>
                            <a:schemeClr val="tx1"/>
                          </a:solidFill>
                          <a:latin typeface="Meiryo UI" panose="020B0604030504040204" pitchFamily="50" charset="-128"/>
                          <a:ea typeface="Meiryo UI" panose="020B0604030504040204" pitchFamily="50" charset="-128"/>
                        </a:rPr>
                        <a:t>(S17.4.1</a:t>
                      </a:r>
                      <a:r>
                        <a:rPr kumimoji="1" lang="ja-JP" altLang="en-US" sz="1200" dirty="0">
                          <a:solidFill>
                            <a:schemeClr val="tx1"/>
                          </a:solidFill>
                          <a:latin typeface="Meiryo UI" panose="020B0604030504040204" pitchFamily="50" charset="-128"/>
                          <a:ea typeface="Meiryo UI" panose="020B0604030504040204" pitchFamily="50" charset="-128"/>
                        </a:rPr>
                        <a:t>以前生</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の方は、請求窓口は年金事務所となります。まずは年金事務所にお問い合わせいただくようお伝えください。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58775"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80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ja-JP" sz="1200" kern="1200" dirty="0">
                          <a:solidFill>
                            <a:schemeClr val="tx1"/>
                          </a:solidFill>
                          <a:latin typeface="Meiryo UI" panose="020B0604030504040204" pitchFamily="50" charset="-128"/>
                          <a:ea typeface="Meiryo UI" panose="020B0604030504040204" pitchFamily="50" charset="-128"/>
                          <a:cs typeface="+mn-cs"/>
                        </a:rPr>
                        <a:t>既に亡くなっている</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方</a:t>
                      </a:r>
                      <a:r>
                        <a:rPr kumimoji="1" lang="ja-JP" altLang="ja-JP" sz="1200" kern="1200" dirty="0">
                          <a:solidFill>
                            <a:schemeClr val="tx1"/>
                          </a:solidFill>
                          <a:latin typeface="Meiryo UI" panose="020B0604030504040204" pitchFamily="50" charset="-128"/>
                          <a:ea typeface="Meiryo UI" panose="020B0604030504040204" pitchFamily="50" charset="-128"/>
                          <a:cs typeface="+mn-cs"/>
                        </a:rPr>
                        <a:t>がいれば、農林年金に死亡日や遺族の連絡先等</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をご</a:t>
                      </a:r>
                      <a:r>
                        <a:rPr kumimoji="1" lang="ja-JP" altLang="ja-JP" sz="1200" kern="1200" dirty="0">
                          <a:solidFill>
                            <a:schemeClr val="tx1"/>
                          </a:solidFill>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ください。</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80657899"/>
                  </a:ext>
                </a:extLst>
              </a:tr>
              <a:tr h="1656000">
                <a:tc>
                  <a:txBody>
                    <a:bodyPr/>
                    <a:lstStyle/>
                    <a:p>
                      <a:pPr marL="0" indent="0" algn="ctr">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中途退職者</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団体から連絡することで問題のないと思われる方に対して、可能な範囲で請求書を提出いただくようお知らせいただく。</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358775"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統合前未請求者</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(S17.4.1</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以前生</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の方は、請求窓口は年金事務所となります。まずは年金事務所にお問い合わせいただくようお伝えください。</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358775"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ja-JP" sz="1200" kern="1200" dirty="0">
                          <a:solidFill>
                            <a:schemeClr val="tx1"/>
                          </a:solidFill>
                          <a:latin typeface="Meiryo UI" panose="020B0604030504040204" pitchFamily="50" charset="-128"/>
                          <a:ea typeface="Meiryo UI" panose="020B0604030504040204" pitchFamily="50" charset="-128"/>
                          <a:cs typeface="+mn-cs"/>
                        </a:rPr>
                        <a:t>既に亡くなっている</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方</a:t>
                      </a:r>
                      <a:r>
                        <a:rPr kumimoji="1" lang="ja-JP" altLang="ja-JP" sz="1200" kern="1200" dirty="0">
                          <a:solidFill>
                            <a:schemeClr val="tx1"/>
                          </a:solidFill>
                          <a:latin typeface="Meiryo UI" panose="020B0604030504040204" pitchFamily="50" charset="-128"/>
                          <a:ea typeface="Meiryo UI" panose="020B0604030504040204" pitchFamily="50" charset="-128"/>
                          <a:cs typeface="+mn-cs"/>
                        </a:rPr>
                        <a:t>がいれば、農林年金に死亡日や遺族の連絡先等</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をご</a:t>
                      </a:r>
                      <a:r>
                        <a:rPr kumimoji="1" lang="ja-JP" altLang="ja-JP" sz="1200" kern="1200" dirty="0">
                          <a:solidFill>
                            <a:schemeClr val="tx1"/>
                          </a:solidFill>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ください。</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2705292710"/>
                  </a:ext>
                </a:extLst>
              </a:tr>
            </a:tbl>
          </a:graphicData>
        </a:graphic>
      </p:graphicFrame>
      <p:sp>
        <p:nvSpPr>
          <p:cNvPr id="5" name="正方形/長方形 4">
            <a:extLst>
              <a:ext uri="{FF2B5EF4-FFF2-40B4-BE49-F238E27FC236}">
                <a16:creationId xmlns:a16="http://schemas.microsoft.com/office/drawing/2014/main" id="{A8A8EE5C-A9D3-4D96-866B-9941B7686628}"/>
              </a:ext>
            </a:extLst>
          </p:cNvPr>
          <p:cNvSpPr/>
          <p:nvPr/>
        </p:nvSpPr>
        <p:spPr>
          <a:xfrm>
            <a:off x="-3811" y="0"/>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各団体における具体的な取り組み（例）</a:t>
            </a: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）一時金未請求者の解消</a:t>
            </a:r>
          </a:p>
        </p:txBody>
      </p:sp>
    </p:spTree>
    <p:extLst>
      <p:ext uri="{BB962C8B-B14F-4D97-AF65-F5344CB8AC3E}">
        <p14:creationId xmlns:p14="http://schemas.microsoft.com/office/powerpoint/2010/main" val="173525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DB87E9-E3CB-40D3-B27F-927470EF984A}"/>
              </a:ext>
            </a:extLst>
          </p:cNvPr>
          <p:cNvSpPr>
            <a:spLocks noGrp="1"/>
          </p:cNvSpPr>
          <p:nvPr>
            <p:ph type="sldNum" sz="quarter" idx="4"/>
          </p:nvPr>
        </p:nvSpPr>
        <p:spPr/>
        <p:txBody>
          <a:bodyPr/>
          <a:lstStyle/>
          <a:p>
            <a:fld id="{D2D8002D-B5B0-4BAC-B1F6-782DDCCE6D9C}" type="slidenum">
              <a:rPr lang="ja-JP" altLang="en-US" smtClean="0"/>
              <a:pPr/>
              <a:t>13</a:t>
            </a:fld>
            <a:endParaRPr lang="ja-JP" altLang="en-US" dirty="0"/>
          </a:p>
        </p:txBody>
      </p:sp>
      <p:sp>
        <p:nvSpPr>
          <p:cNvPr id="3" name="正方形/長方形 2">
            <a:extLst>
              <a:ext uri="{FF2B5EF4-FFF2-40B4-BE49-F238E27FC236}">
                <a16:creationId xmlns:a16="http://schemas.microsoft.com/office/drawing/2014/main" id="{6B7E18A1-9FA0-4D26-B174-FB7404BE43A5}"/>
              </a:ext>
            </a:extLst>
          </p:cNvPr>
          <p:cNvSpPr/>
          <p:nvPr/>
        </p:nvSpPr>
        <p:spPr>
          <a:xfrm>
            <a:off x="0" y="0"/>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「事務担当者テキスト」について</a:t>
            </a:r>
          </a:p>
        </p:txBody>
      </p:sp>
      <p:sp>
        <p:nvSpPr>
          <p:cNvPr id="5" name="正方形/長方形 4">
            <a:extLst>
              <a:ext uri="{FF2B5EF4-FFF2-40B4-BE49-F238E27FC236}">
                <a16:creationId xmlns:a16="http://schemas.microsoft.com/office/drawing/2014/main" id="{DC23355A-64F4-48FD-ABC3-D52806A6E518}"/>
              </a:ext>
            </a:extLst>
          </p:cNvPr>
          <p:cNvSpPr/>
          <p:nvPr/>
        </p:nvSpPr>
        <p:spPr>
          <a:xfrm>
            <a:off x="1072412" y="1412776"/>
            <a:ext cx="6999176" cy="2040272"/>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lstStyle/>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ホームページへの掲載</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「事務担当者テキスト」（抜粋）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「住所未登録者等と特例一時金未請求者の解消に向けたご協力のお願い」（本資料）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上記については、</a:t>
            </a:r>
            <a:r>
              <a:rPr kumimoji="1"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農林年金ホームページ内「住所調査ページ」内に</a:t>
            </a:r>
            <a:r>
              <a:rPr kumimoji="1"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ファイルにて格納しております</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ので、</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参考としてご覧ください。</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761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14</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41657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住所未登録者等の解消にかかる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①</a:t>
            </a:r>
          </a:p>
        </p:txBody>
      </p:sp>
      <p:sp>
        <p:nvSpPr>
          <p:cNvPr id="7" name="正方形/長方形 6">
            <a:extLst>
              <a:ext uri="{FF2B5EF4-FFF2-40B4-BE49-F238E27FC236}">
                <a16:creationId xmlns:a16="http://schemas.microsoft.com/office/drawing/2014/main" id="{866224D2-B8E4-4FF0-81E5-EB0EE7C9959B}"/>
              </a:ext>
            </a:extLst>
          </p:cNvPr>
          <p:cNvSpPr/>
          <p:nvPr/>
        </p:nvSpPr>
        <p:spPr>
          <a:xfrm>
            <a:off x="563883" y="650699"/>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Ｑ１　そもそもどうして住所未登録者が存在するのですか？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4DE23AEF-37F3-491B-9C6D-DC4ADB004765}"/>
              </a:ext>
            </a:extLst>
          </p:cNvPr>
          <p:cNvSpPr txBox="1"/>
          <p:nvPr/>
        </p:nvSpPr>
        <p:spPr>
          <a:xfrm>
            <a:off x="581682" y="1196752"/>
            <a:ext cx="7889014" cy="3046988"/>
          </a:xfrm>
          <a:prstGeom prst="rect">
            <a:avLst/>
          </a:prstGeom>
          <a:solidFill>
            <a:schemeClr val="bg1">
              <a:lumMod val="95000"/>
            </a:schemeClr>
          </a:solidFill>
          <a:ln>
            <a:solidFill>
              <a:schemeClr val="tx1"/>
            </a:solidFill>
          </a:ln>
        </p:spPr>
        <p:txBody>
          <a:bodyPr wrap="square" rtlCol="0">
            <a:spAutoFit/>
          </a:bodyPr>
          <a:lstStyle/>
          <a:p>
            <a:pPr marL="447675" lvl="1" indent="-447675">
              <a:tabLst>
                <a:tab pos="447675"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平成９年１月に基礎年金番号制度が導入されるまで、農林年金は現役職員の住所情報は保有していませんでした（年金の手続きをする時に初めて住所を登録）。当制度の導入により、平成９年１月以降、在職中の方の住所情報は農林年金で記録することとなりましたが、平成８年１２月以前に退職されてた方については住所情報がないままの状況とな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447675" lvl="1" indent="-447675">
              <a:tabLst>
                <a:tab pos="447675"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このため、農林年金では日本年金機構や住民基本台帳ネットワークシステムと連係して未登録者の住所情報の把握に努めてまいりました。しかしながら、基礎年金番号登録がない方は日本年金機構への情報照会が困難です。また、住民基本台帳ネットワークシステムの氏名検索から住所情報の提供を受けご本人へ調査票を送付してきましたが、回答がなく、改姓後氏名やカナ濁音の判定（佐田→サ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サタ）で本人が特定できない可能性もあります。</a:t>
            </a: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447675" lvl="1" indent="-447675">
              <a:tabLst>
                <a:tab pos="447675"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また、上記とは別に住所の登録があっても請求書の送付前に引越し等をされて、郵便物が不着で戻ってくる方がいらっしゃいます。高齢者が施設や息子等との同居などで転居等したり、民間会社転職者が転勤等をするとすぐに不着者になってしまいます。</a:t>
            </a: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（４）　このように、農林年金での調査だけでは限界があるため、出身団体に住所調査へのご協力をお願いしております。</a:t>
            </a: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7469BA3-8F42-4EC8-B3BC-AB8DD905503D}"/>
              </a:ext>
            </a:extLst>
          </p:cNvPr>
          <p:cNvSpPr/>
          <p:nvPr/>
        </p:nvSpPr>
        <p:spPr>
          <a:xfrm>
            <a:off x="581682" y="4456034"/>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Q2</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住所未登録者等に連絡する場合はどのように説明すればいいですか？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AAC3FCF2-47BE-40CD-9C45-DC45A171CA09}"/>
              </a:ext>
            </a:extLst>
          </p:cNvPr>
          <p:cNvSpPr txBox="1"/>
          <p:nvPr/>
        </p:nvSpPr>
        <p:spPr>
          <a:xfrm>
            <a:off x="581682" y="4986132"/>
            <a:ext cx="7889014" cy="1384995"/>
          </a:xfrm>
          <a:prstGeom prst="rect">
            <a:avLst/>
          </a:prstGeom>
          <a:solidFill>
            <a:schemeClr val="bg1">
              <a:lumMod val="95000"/>
            </a:schemeClr>
          </a:solidFill>
          <a:ln>
            <a:solidFill>
              <a:schemeClr val="tx1"/>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説明例</a:t>
            </a: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〇〇さんの住所情報が農林年金に登録されていないようです。農林年金は令和２年４月１日以降全ての年金受給者と未裁定者（まだ年金の支給開始年齢に達していない方）に特例年金に代えて特例一時金をお支払いすることになっ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住所未登録のままですとこの一時金を受け取ることができません。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〇〇さんが〇〇団体に勤めていた時に加入していた農林年金の一時金を受け取るためには、令和７年３月までに一時金の請求が必要です。まずは住所登録のために農林年金の住所登録センターへ電話してください。電話番号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0120-199-155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です。」</a:t>
            </a: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806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15</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41657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住所未登録者等の解消にかかる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②</a:t>
            </a:r>
          </a:p>
        </p:txBody>
      </p:sp>
      <p:sp>
        <p:nvSpPr>
          <p:cNvPr id="8" name="正方形/長方形 7">
            <a:extLst>
              <a:ext uri="{FF2B5EF4-FFF2-40B4-BE49-F238E27FC236}">
                <a16:creationId xmlns:a16="http://schemas.microsoft.com/office/drawing/2014/main" id="{FB1B0323-0D9D-4144-8466-2413B9E89F9E}"/>
              </a:ext>
            </a:extLst>
          </p:cNvPr>
          <p:cNvSpPr/>
          <p:nvPr/>
        </p:nvSpPr>
        <p:spPr>
          <a:xfrm>
            <a:off x="563883" y="548680"/>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住所未登録者等に連絡できそうな場合はどのように報告するのですか？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DD3CBCF-ED8A-4250-9898-06E569805E13}"/>
              </a:ext>
            </a:extLst>
          </p:cNvPr>
          <p:cNvSpPr txBox="1"/>
          <p:nvPr/>
        </p:nvSpPr>
        <p:spPr>
          <a:xfrm>
            <a:off x="581682" y="1094733"/>
            <a:ext cx="7889014" cy="2123658"/>
          </a:xfrm>
          <a:prstGeom prst="rect">
            <a:avLst/>
          </a:prstGeom>
          <a:solidFill>
            <a:schemeClr val="bg1">
              <a:lumMod val="95000"/>
            </a:schemeClr>
          </a:solidFill>
          <a:ln>
            <a:solidFill>
              <a:schemeClr val="tx1"/>
            </a:solidFill>
          </a:ln>
        </p:spPr>
        <p:txBody>
          <a:bodyPr wrap="square" rtlCol="0">
            <a:spAutoFit/>
          </a:bodyPr>
          <a:lstStyle/>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原則として、ご本人から住所登録センター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0120-199-155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にご連絡いただくようお伝えください。もしくはご本人あるいはそのご家族からご了解を得たうえで、団体のご担当の方から住所登録センターへご連絡をお願いいたします。</a:t>
            </a:r>
          </a:p>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お電話の際は、住所未登録者リストに掲載されている「農林年金の組合員番号（</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桁）」をおっしゃっていただけると、より円滑な電話対応が可能となります。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住所登録センターへご連絡いただきますと、農林年金からご本人あてに「住所登録（訂正）申立書」をお送りいたします。この「申立書」に記入のうえで農林年金に返送いただければ、農林年金で正式に住所を登録させていただきます。個人情報に関わることから必ず書面での届出をお願いしております。</a:t>
            </a:r>
          </a:p>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なお、基礎年金番号が農林年金に未登録の場合は、あわせて基礎年金番号の分かる書類（年金手帳や年金証書のコピー）の添付もお願いしています。</a:t>
            </a: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267A52A-EFA8-4789-B05E-3D5636058CCE}"/>
              </a:ext>
            </a:extLst>
          </p:cNvPr>
          <p:cNvSpPr/>
          <p:nvPr/>
        </p:nvSpPr>
        <p:spPr>
          <a:xfrm>
            <a:off x="581682" y="3591319"/>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住所未登録者等がすでに死亡している場合はどうしたらいいですか？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A425E40-16DD-4CC8-938A-0E885841B092}"/>
              </a:ext>
            </a:extLst>
          </p:cNvPr>
          <p:cNvSpPr txBox="1"/>
          <p:nvPr/>
        </p:nvSpPr>
        <p:spPr>
          <a:xfrm>
            <a:off x="563883" y="4147686"/>
            <a:ext cx="7889014" cy="1754326"/>
          </a:xfrm>
          <a:prstGeom prst="rect">
            <a:avLst/>
          </a:prstGeom>
          <a:solidFill>
            <a:schemeClr val="bg1">
              <a:lumMod val="95000"/>
            </a:schemeClr>
          </a:solidFill>
          <a:ln>
            <a:solidFill>
              <a:schemeClr val="tx1"/>
            </a:solidFill>
          </a:ln>
        </p:spPr>
        <p:txBody>
          <a:bodyPr wrap="square" rtlCol="0">
            <a:spAutoFit/>
          </a:bodyPr>
          <a:lstStyle/>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ご本人がすでにお亡くなりになっている場合は、団体あるいはご親族の方から住所登録センターあてにその旨をご連絡ください。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ご本人が年金の支給開始年齢到達後に亡くなられている場合は「年金の未払分」を、または年金未裁定者の方が令和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日以降に亡くなられている場合は「特例一時金の未払分」をご遺族が受け取れる場合があります。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tabLst>
                <a:tab pos="354013"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tabLst>
                <a:tab pos="354013"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このためご連絡いただく際は、おわかりになる範囲で①死亡日、②ご遺族のお名前、③ご本人との続柄、④手続書類等の送付先郵便番号・住所、⑤連絡先電話番号、をご報告いただけるようお願いいたします。</a:t>
            </a: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716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16</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41657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住所未登録者等の解消にかかる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③</a:t>
            </a:r>
          </a:p>
        </p:txBody>
      </p:sp>
      <p:sp>
        <p:nvSpPr>
          <p:cNvPr id="7" name="正方形/長方形 6">
            <a:extLst>
              <a:ext uri="{FF2B5EF4-FFF2-40B4-BE49-F238E27FC236}">
                <a16:creationId xmlns:a16="http://schemas.microsoft.com/office/drawing/2014/main" id="{866224D2-B8E4-4FF0-81E5-EB0EE7C9959B}"/>
              </a:ext>
            </a:extLst>
          </p:cNvPr>
          <p:cNvSpPr/>
          <p:nvPr/>
        </p:nvSpPr>
        <p:spPr>
          <a:xfrm>
            <a:off x="563883" y="650699"/>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本人から連絡できない場合（入院中や長期不在）はどうしたらいいですか？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4DE23AEF-37F3-491B-9C6D-DC4ADB004765}"/>
              </a:ext>
            </a:extLst>
          </p:cNvPr>
          <p:cNvSpPr txBox="1"/>
          <p:nvPr/>
        </p:nvSpPr>
        <p:spPr>
          <a:xfrm>
            <a:off x="581682" y="1164131"/>
            <a:ext cx="7889014" cy="1015663"/>
          </a:xfrm>
          <a:prstGeom prst="rect">
            <a:avLst/>
          </a:prstGeom>
          <a:solidFill>
            <a:schemeClr val="bg1">
              <a:lumMod val="95000"/>
            </a:schemeClr>
          </a:solidFill>
          <a:ln>
            <a:solidFill>
              <a:schemeClr val="tx1"/>
            </a:solidFill>
          </a:ln>
        </p:spPr>
        <p:txBody>
          <a:bodyPr wrap="square" rtlCol="0">
            <a:spAutoFit/>
          </a:bodyPr>
          <a:lstStyle/>
          <a:p>
            <a:pPr marL="354013" lvl="1" indent="-352425"/>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住所の登録にあたっては、ご本人のほかご家族など代理の方からご報告いただくことで支障ございません。別途、一時金等の支給の際に、戸籍抄本などで本人確認をさせていただきます。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tabLst>
                <a:tab pos="447675"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住所登録申立書をご家族等が代筆されることでも構いません。住所登録届用紙には本人確認のため「在籍団体名と所在地」「在籍期間」を記入することとなっていますのでそのことが分かる方にご記入をお願い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00D53152-5C23-402A-933E-B360F346DC63}"/>
              </a:ext>
            </a:extLst>
          </p:cNvPr>
          <p:cNvSpPr/>
          <p:nvPr/>
        </p:nvSpPr>
        <p:spPr>
          <a:xfrm>
            <a:off x="563883" y="2542768"/>
            <a:ext cx="7889014" cy="519983"/>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Ｑ６　以前に住所調査を依頼され、調査して回答し、不明なものは団体困難者として既に報告済です。なぜまた調査をやるのですか？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79A34DD-E9AD-45A3-B991-F50F3025CBDA}"/>
              </a:ext>
            </a:extLst>
          </p:cNvPr>
          <p:cNvSpPr txBox="1"/>
          <p:nvPr/>
        </p:nvSpPr>
        <p:spPr>
          <a:xfrm>
            <a:off x="581682" y="3191705"/>
            <a:ext cx="7889014" cy="2123658"/>
          </a:xfrm>
          <a:prstGeom prst="rect">
            <a:avLst/>
          </a:prstGeom>
          <a:solidFill>
            <a:schemeClr val="bg1">
              <a:lumMod val="95000"/>
            </a:schemeClr>
          </a:solidFill>
          <a:ln>
            <a:solidFill>
              <a:schemeClr val="tx1"/>
            </a:solidFill>
          </a:ln>
        </p:spPr>
        <p:txBody>
          <a:bodyPr wrap="square" rtlCol="0">
            <a:spAutoFit/>
          </a:bodyPr>
          <a:lstStyle/>
          <a:p>
            <a:pPr marL="361950" lvl="1" indent="-360363"/>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年にかけて、住所が登録されていない約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万人の調査を実施し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各団体にはうち約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万人の調査協力を依頼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万人の住所が判明しました、また各団体からは団体対応困難者として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万人のご報告受けております。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その後、新たな住所不明者等が発生するなど未登録者等が増加したため、令和元年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月より改めて調査対象者のリストを作成し、未登録者解消のお願いをしております。その後、解消がなかなか進まないことから、改めて全国的な取り組みとしてお願いするものです。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1950" lvl="1" indent="-360363"/>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団体対応困難者については、前回調査後、農林年金として住民基本台帳ネットワーク（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J-Lis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のデータ照会を行いましたが、ほとんどは解消につながっておりません。このため、今後も農林年金として継続して調査いたしますが、各団体におかれましても、団体対応困難者の掘り起こし（再確認）にご協力いただければ幸いです。小さな情報でも解消に結び付くことがあります。</a:t>
            </a:r>
          </a:p>
        </p:txBody>
      </p:sp>
    </p:spTree>
    <p:extLst>
      <p:ext uri="{BB962C8B-B14F-4D97-AF65-F5344CB8AC3E}">
        <p14:creationId xmlns:p14="http://schemas.microsoft.com/office/powerpoint/2010/main" val="17534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17</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41657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住所未登録者等の解消にかかる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④</a:t>
            </a:r>
          </a:p>
        </p:txBody>
      </p:sp>
      <p:sp>
        <p:nvSpPr>
          <p:cNvPr id="8" name="正方形/長方形 7">
            <a:extLst>
              <a:ext uri="{FF2B5EF4-FFF2-40B4-BE49-F238E27FC236}">
                <a16:creationId xmlns:a16="http://schemas.microsoft.com/office/drawing/2014/main" id="{60117CF2-53BC-4617-B2A8-85FCE182D66B}"/>
              </a:ext>
            </a:extLst>
          </p:cNvPr>
          <p:cNvSpPr/>
          <p:nvPr/>
        </p:nvSpPr>
        <p:spPr>
          <a:xfrm>
            <a:off x="627493" y="847479"/>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Ｑ７　団体の統廃合があり調査に限界があります。</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2CBA6D77-C43F-4A39-AE14-9AC4B2B9D2A9}"/>
              </a:ext>
            </a:extLst>
          </p:cNvPr>
          <p:cNvSpPr txBox="1"/>
          <p:nvPr/>
        </p:nvSpPr>
        <p:spPr>
          <a:xfrm>
            <a:off x="627493" y="1514414"/>
            <a:ext cx="7889014" cy="830997"/>
          </a:xfrm>
          <a:prstGeom prst="rect">
            <a:avLst/>
          </a:prstGeom>
          <a:solidFill>
            <a:schemeClr val="bg1">
              <a:lumMod val="95000"/>
            </a:schemeClr>
          </a:solidFill>
          <a:ln>
            <a:solidFill>
              <a:schemeClr val="tx1"/>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統廃合などにより本所機能が集約されている場合には、旧職員名簿や同期の職員の把握が難しくなる可能性があります。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旧団体の本所であった基幹支所・支店などにもご連絡をいただき、住所未登録者等解消の趣旨をご理解のうえで支所・支店の記録を確認していただくなどのご協力をいただけますようお願いいたします。</a:t>
            </a:r>
          </a:p>
        </p:txBody>
      </p:sp>
      <p:sp>
        <p:nvSpPr>
          <p:cNvPr id="10" name="正方形/長方形 9">
            <a:extLst>
              <a:ext uri="{FF2B5EF4-FFF2-40B4-BE49-F238E27FC236}">
                <a16:creationId xmlns:a16="http://schemas.microsoft.com/office/drawing/2014/main" id="{00D53152-5C23-402A-933E-B360F346DC63}"/>
              </a:ext>
            </a:extLst>
          </p:cNvPr>
          <p:cNvSpPr/>
          <p:nvPr/>
        </p:nvSpPr>
        <p:spPr>
          <a:xfrm>
            <a:off x="627493" y="2685602"/>
            <a:ext cx="7889014" cy="519983"/>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Ｑ８　未登録者等解消対策は具体的にどのようにすすめればよいのですか？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79A34DD-E9AD-45A3-B991-F50F3025CBDA}"/>
              </a:ext>
            </a:extLst>
          </p:cNvPr>
          <p:cNvSpPr txBox="1"/>
          <p:nvPr/>
        </p:nvSpPr>
        <p:spPr>
          <a:xfrm>
            <a:off x="627493" y="3317132"/>
            <a:ext cx="7889014" cy="2492990"/>
          </a:xfrm>
          <a:prstGeom prst="rect">
            <a:avLst/>
          </a:prstGeom>
          <a:solidFill>
            <a:schemeClr val="bg1">
              <a:lumMod val="95000"/>
            </a:schemeClr>
          </a:solidFill>
          <a:ln>
            <a:solidFill>
              <a:schemeClr val="tx1"/>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全国の現状としては、令和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年度時点の未完了者 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183,133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名のうち、令和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年度に同意書を提出いただいた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881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団体に所属する未完了者は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157,780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カバー率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86.2%)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となり、令和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年度の取り組みの結果、令和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　　　　時点の未完了者は計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159,392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名となっております。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　　　　　また、現役の団体在籍職員の請求はかなり進んでおり（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13,000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名程から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11,600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名に減少）、元職員で別会社等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にお勤めの方々が多数残っていることが想定されます。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具体的な進め方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の通りです。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defTabSz="895350">
              <a:buClr>
                <a:schemeClr val="tx2"/>
              </a:buClr>
              <a:buSzPct val="125000"/>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年度に同意書を提出いただいた団体へ未請求者リストを令和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月下旬より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を通じてご提供させていた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defTabSz="895350">
              <a:buClr>
                <a:schemeClr val="tx2"/>
              </a:buClr>
              <a:buSzPct val="125000"/>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だいております。</a:t>
            </a:r>
          </a:p>
          <a:p>
            <a:pPr marL="358775" lvl="1" indent="85725" defTabSz="895350">
              <a:buClr>
                <a:schemeClr val="tx2"/>
              </a:buClr>
              <a:buSzPct val="125000"/>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年度以降も同意書をご提出いただいていない団体への提出依頼を継続し、未登録者等解消のご協力を賜り、すべての該当者に特例一時金を支給し制度の完了を目指していきます。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354013" lvl="1" indent="-352425"/>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41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18</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41657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住所未登録者等の解消にかかる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⑤</a:t>
            </a:r>
          </a:p>
        </p:txBody>
      </p:sp>
      <p:sp>
        <p:nvSpPr>
          <p:cNvPr id="7" name="正方形/長方形 6">
            <a:extLst>
              <a:ext uri="{FF2B5EF4-FFF2-40B4-BE49-F238E27FC236}">
                <a16:creationId xmlns:a16="http://schemas.microsoft.com/office/drawing/2014/main" id="{866224D2-B8E4-4FF0-81E5-EB0EE7C9959B}"/>
              </a:ext>
            </a:extLst>
          </p:cNvPr>
          <p:cNvSpPr/>
          <p:nvPr/>
        </p:nvSpPr>
        <p:spPr>
          <a:xfrm>
            <a:off x="563883" y="650699"/>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　住所未登録者へ手紙を送りたいが、見本はありますか？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204">
            <a:extLst>
              <a:ext uri="{FF2B5EF4-FFF2-40B4-BE49-F238E27FC236}">
                <a16:creationId xmlns:a16="http://schemas.microsoft.com/office/drawing/2014/main" id="{F606E951-718D-4DA0-B654-F179F869F694}"/>
              </a:ext>
            </a:extLst>
          </p:cNvPr>
          <p:cNvSpPr>
            <a:spLocks noChangeArrowheads="1"/>
          </p:cNvSpPr>
          <p:nvPr/>
        </p:nvSpPr>
        <p:spPr bwMode="auto">
          <a:xfrm>
            <a:off x="581682" y="1301734"/>
            <a:ext cx="7871214" cy="839033"/>
          </a:xfrm>
          <a:prstGeom prst="roundRect">
            <a:avLst>
              <a:gd name="adj" fmla="val 1986"/>
            </a:avLst>
          </a:prstGeom>
          <a:solidFill>
            <a:schemeClr val="bg1">
              <a:lumMod val="95000"/>
            </a:schemeClr>
          </a:solidFill>
          <a:ln>
            <a:solidFill>
              <a:schemeClr val="tx1"/>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rPr>
              <a:t>（１） </a:t>
            </a:r>
            <a:r>
              <a:rPr lang="ja-JP" altLang="en-US" sz="1200" dirty="0">
                <a:solidFill>
                  <a:srgbClr val="0070C0"/>
                </a:solidFill>
                <a:latin typeface="Meiryo UI" panose="020B0604030504040204" pitchFamily="50" charset="-128"/>
                <a:ea typeface="Meiryo UI" panose="020B0604030504040204" pitchFamily="50" charset="-128"/>
              </a:rPr>
              <a:t>住所未登録者</a:t>
            </a:r>
            <a:r>
              <a:rPr lang="ja-JP" altLang="en-US" sz="1200" dirty="0">
                <a:latin typeface="Meiryo UI" panose="020B0604030504040204" pitchFamily="50" charset="-128"/>
                <a:ea typeface="Meiryo UI" panose="020B0604030504040204" pitchFamily="50" charset="-128"/>
              </a:rPr>
              <a:t>の方などに団体から個別にお手紙でご案内くださる場合は、以下のサンプルをご活用ください。</a:t>
            </a:r>
            <a:endParaRPr lang="en-US" altLang="ja-JP" sz="1200" dirty="0">
              <a:latin typeface="Meiryo UI" panose="020B0604030504040204" pitchFamily="50" charset="-128"/>
              <a:ea typeface="Meiryo UI" panose="020B0604030504040204" pitchFamily="50" charset="-128"/>
            </a:endParaRPr>
          </a:p>
          <a:p>
            <a:pPr marL="1625" lvl="1"/>
            <a:endParaRPr lang="en-US" altLang="ja-JP" sz="1200" dirty="0">
              <a:latin typeface="Meiryo UI" panose="020B0604030504040204" pitchFamily="50" charset="-128"/>
              <a:ea typeface="Meiryo UI" panose="020B0604030504040204" pitchFamily="50" charset="-128"/>
            </a:endParaRPr>
          </a:p>
          <a:p>
            <a:pPr marL="447675" lvl="1" indent="-446088"/>
            <a:r>
              <a:rPr lang="ja-JP" altLang="en-US" sz="1200" dirty="0">
                <a:latin typeface="Meiryo UI" panose="020B0604030504040204" pitchFamily="50" charset="-128"/>
                <a:ea typeface="Meiryo UI" panose="020B0604030504040204" pitchFamily="50" charset="-128"/>
              </a:rPr>
              <a:t>（２） 対象者へ団体から個別にお手紙を発信する際には、事前に農林年金へご相談いただければ一時金支給額の有無等についてあらかじめご案内させていただきます。</a:t>
            </a:r>
          </a:p>
        </p:txBody>
      </p:sp>
      <p:sp>
        <p:nvSpPr>
          <p:cNvPr id="8" name="Rectangle 6">
            <a:extLst>
              <a:ext uri="{FF2B5EF4-FFF2-40B4-BE49-F238E27FC236}">
                <a16:creationId xmlns:a16="http://schemas.microsoft.com/office/drawing/2014/main" id="{0F3D19D3-60DE-426F-8122-EE3720D8CBDC}"/>
              </a:ext>
            </a:extLst>
          </p:cNvPr>
          <p:cNvSpPr>
            <a:spLocks noChangeArrowheads="1"/>
          </p:cNvSpPr>
          <p:nvPr/>
        </p:nvSpPr>
        <p:spPr bwMode="auto">
          <a:xfrm>
            <a:off x="1011558" y="30514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a:r>
            <a:br>
              <a:rPr kumimoji="0"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b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7F7B10E3-9A2E-4C6F-9EDA-F439B6397DBE}"/>
              </a:ext>
            </a:extLst>
          </p:cNvPr>
          <p:cNvSpPr txBox="1"/>
          <p:nvPr/>
        </p:nvSpPr>
        <p:spPr>
          <a:xfrm>
            <a:off x="581682" y="2276872"/>
            <a:ext cx="7871215" cy="3970318"/>
          </a:xfrm>
          <a:prstGeom prst="rect">
            <a:avLst/>
          </a:prstGeom>
          <a:solidFill>
            <a:schemeClr val="bg1">
              <a:lumMod val="95000"/>
            </a:schemeClr>
          </a:solidFill>
          <a:ln>
            <a:solidFill>
              <a:schemeClr val="tx1"/>
            </a:solidFill>
          </a:ln>
        </p:spPr>
        <p:txBody>
          <a:bodyPr wrap="square" rtlCol="0">
            <a:spAutoFit/>
          </a:bodyPr>
          <a:lstStyle/>
          <a:p>
            <a:r>
              <a:rPr lang="ja-JP" altLang="ja-JP" sz="1200" dirty="0">
                <a:latin typeface="+mn-ea"/>
              </a:rPr>
              <a:t>【対象者へのお手紙</a:t>
            </a:r>
            <a:r>
              <a:rPr lang="en-US" altLang="ja-JP" sz="1200" dirty="0">
                <a:latin typeface="+mn-ea"/>
              </a:rPr>
              <a:t>(</a:t>
            </a:r>
            <a:r>
              <a:rPr lang="ja-JP" altLang="en-US" sz="1200" dirty="0">
                <a:latin typeface="+mn-ea"/>
              </a:rPr>
              <a:t>サンプル</a:t>
            </a:r>
            <a:r>
              <a:rPr lang="en-US" altLang="ja-JP" sz="1200" dirty="0">
                <a:latin typeface="+mn-ea"/>
              </a:rPr>
              <a:t>)</a:t>
            </a:r>
            <a:r>
              <a:rPr lang="ja-JP" altLang="ja-JP" sz="1200" dirty="0">
                <a:latin typeface="+mn-ea"/>
              </a:rPr>
              <a:t>】</a:t>
            </a:r>
          </a:p>
          <a:p>
            <a:pPr algn="r"/>
            <a:r>
              <a:rPr lang="ja-JP" altLang="ja-JP" sz="1200" dirty="0">
                <a:latin typeface="+mn-ea"/>
              </a:rPr>
              <a:t>令和</a:t>
            </a:r>
            <a:r>
              <a:rPr lang="ja-JP" altLang="en-US" sz="1200" dirty="0">
                <a:latin typeface="+mn-ea"/>
              </a:rPr>
              <a:t>〇</a:t>
            </a:r>
            <a:r>
              <a:rPr lang="ja-JP" altLang="ja-JP" sz="1200" dirty="0">
                <a:latin typeface="+mn-ea"/>
              </a:rPr>
              <a:t>年</a:t>
            </a:r>
            <a:r>
              <a:rPr lang="ja-JP" altLang="en-US" sz="1200" dirty="0">
                <a:latin typeface="+mn-ea"/>
              </a:rPr>
              <a:t>〇</a:t>
            </a:r>
            <a:r>
              <a:rPr lang="ja-JP" altLang="ja-JP" sz="1200" dirty="0">
                <a:latin typeface="+mn-ea"/>
              </a:rPr>
              <a:t>月</a:t>
            </a:r>
            <a:r>
              <a:rPr lang="ja-JP" altLang="en-US" sz="1200" dirty="0">
                <a:latin typeface="+mn-ea"/>
              </a:rPr>
              <a:t>〇</a:t>
            </a:r>
            <a:r>
              <a:rPr lang="ja-JP" altLang="ja-JP" sz="1200" dirty="0">
                <a:latin typeface="+mn-ea"/>
              </a:rPr>
              <a:t>日</a:t>
            </a:r>
          </a:p>
          <a:p>
            <a:r>
              <a:rPr lang="zh-TW" altLang="en-US" sz="1200" dirty="0">
                <a:latin typeface="+mn-ea"/>
              </a:rPr>
              <a:t>　〇〇　〇〇　様</a:t>
            </a:r>
          </a:p>
          <a:p>
            <a:r>
              <a:rPr lang="zh-TW" altLang="en-US" sz="1200" dirty="0">
                <a:latin typeface="+mn-ea"/>
              </a:rPr>
              <a:t>　（組合員番号（</a:t>
            </a:r>
            <a:r>
              <a:rPr lang="en-US" altLang="zh-TW" sz="1200" dirty="0">
                <a:latin typeface="+mn-ea"/>
              </a:rPr>
              <a:t>10</a:t>
            </a:r>
            <a:r>
              <a:rPr lang="zh-TW" altLang="en-US" sz="1200" dirty="0">
                <a:latin typeface="+mn-ea"/>
              </a:rPr>
              <a:t>桁））</a:t>
            </a:r>
          </a:p>
          <a:p>
            <a:pPr algn="r"/>
            <a:r>
              <a:rPr lang="ja-JP" altLang="en-US" sz="1200" dirty="0">
                <a:latin typeface="+mn-ea"/>
              </a:rPr>
              <a:t>○○協同組合</a:t>
            </a:r>
            <a:endParaRPr lang="en-US" altLang="ja-JP" sz="1200" dirty="0">
              <a:latin typeface="+mn-ea"/>
            </a:endParaRPr>
          </a:p>
          <a:p>
            <a:pPr algn="r"/>
            <a:r>
              <a:rPr lang="ja-JP" altLang="en-US" sz="1200" dirty="0">
                <a:latin typeface="+mn-ea"/>
              </a:rPr>
              <a:t>総務部</a:t>
            </a:r>
            <a:r>
              <a:rPr lang="ja-JP" altLang="ja-JP" sz="1200" dirty="0">
                <a:latin typeface="+mn-ea"/>
              </a:rPr>
              <a:t>人事課</a:t>
            </a:r>
          </a:p>
          <a:p>
            <a:r>
              <a:rPr lang="en-US" altLang="ja-JP" sz="1200" dirty="0">
                <a:latin typeface="+mn-ea"/>
              </a:rPr>
              <a:t> </a:t>
            </a:r>
            <a:endParaRPr lang="ja-JP" altLang="ja-JP" sz="1200" dirty="0">
              <a:latin typeface="+mn-ea"/>
            </a:endParaRPr>
          </a:p>
          <a:p>
            <a:pPr algn="ctr"/>
            <a:r>
              <a:rPr lang="ja-JP" altLang="ja-JP" sz="1200" dirty="0">
                <a:latin typeface="+mn-ea"/>
              </a:rPr>
              <a:t>農林年金</a:t>
            </a:r>
            <a:r>
              <a:rPr lang="ja-JP" altLang="en-US" sz="1200" dirty="0">
                <a:latin typeface="+mn-ea"/>
              </a:rPr>
              <a:t>への</a:t>
            </a:r>
            <a:r>
              <a:rPr lang="ja-JP" altLang="ja-JP" sz="1200" dirty="0">
                <a:latin typeface="+mn-ea"/>
              </a:rPr>
              <a:t>住所登録</a:t>
            </a:r>
            <a:r>
              <a:rPr lang="ja-JP" altLang="en-US" sz="1200" dirty="0">
                <a:latin typeface="+mn-ea"/>
              </a:rPr>
              <a:t>の</a:t>
            </a:r>
            <a:r>
              <a:rPr lang="ja-JP" altLang="ja-JP" sz="1200" dirty="0">
                <a:latin typeface="+mn-ea"/>
              </a:rPr>
              <a:t>お願い</a:t>
            </a:r>
          </a:p>
          <a:p>
            <a:r>
              <a:rPr lang="en-US" altLang="ja-JP" sz="1200" dirty="0">
                <a:latin typeface="+mn-ea"/>
              </a:rPr>
              <a:t> </a:t>
            </a:r>
            <a:endParaRPr lang="ja-JP" altLang="ja-JP" sz="1200" dirty="0">
              <a:latin typeface="+mn-ea"/>
            </a:endParaRPr>
          </a:p>
          <a:p>
            <a:r>
              <a:rPr lang="ja-JP" altLang="ja-JP" sz="1200" dirty="0">
                <a:latin typeface="+mn-ea"/>
              </a:rPr>
              <a:t>拝啓</a:t>
            </a:r>
          </a:p>
          <a:p>
            <a:r>
              <a:rPr lang="ja-JP" altLang="en-US" sz="1200" dirty="0">
                <a:latin typeface="+mn-ea"/>
              </a:rPr>
              <a:t>　</a:t>
            </a:r>
            <a:r>
              <a:rPr lang="ja-JP" altLang="ja-JP" sz="1200" dirty="0">
                <a:latin typeface="+mn-ea"/>
              </a:rPr>
              <a:t>貴方様におかれましてはますますご健勝のこととお慶び申し上げます。</a:t>
            </a:r>
          </a:p>
          <a:p>
            <a:r>
              <a:rPr lang="ja-JP" altLang="en-US" sz="1200" dirty="0">
                <a:latin typeface="+mn-ea"/>
              </a:rPr>
              <a:t>　</a:t>
            </a:r>
            <a:r>
              <a:rPr lang="ja-JP" altLang="ja-JP" sz="1200" dirty="0">
                <a:latin typeface="+mn-ea"/>
              </a:rPr>
              <a:t>さて、かつて</a:t>
            </a:r>
            <a:r>
              <a:rPr lang="ja-JP" altLang="en-US" sz="1200" dirty="0">
                <a:latin typeface="+mn-ea"/>
              </a:rPr>
              <a:t>○○（団体名）に勤務されていた時に、農林年金に加入され</a:t>
            </a:r>
            <a:r>
              <a:rPr lang="ja-JP" altLang="ja-JP" sz="1200" dirty="0">
                <a:latin typeface="+mn-ea"/>
              </a:rPr>
              <a:t>掛金をお支払いいただい</a:t>
            </a:r>
            <a:r>
              <a:rPr lang="ja-JP" altLang="en-US" sz="1200" dirty="0">
                <a:latin typeface="+mn-ea"/>
              </a:rPr>
              <a:t>ておりました。</a:t>
            </a:r>
            <a:endParaRPr lang="en-US" altLang="ja-JP" sz="1200" dirty="0">
              <a:latin typeface="+mn-ea"/>
            </a:endParaRPr>
          </a:p>
          <a:p>
            <a:r>
              <a:rPr lang="ja-JP" altLang="en-US" sz="1200" dirty="0">
                <a:latin typeface="+mn-ea"/>
              </a:rPr>
              <a:t>　</a:t>
            </a:r>
            <a:r>
              <a:rPr lang="ja-JP" altLang="ja-JP" sz="1200" dirty="0">
                <a:latin typeface="+mn-ea"/>
              </a:rPr>
              <a:t>農林年金は</a:t>
            </a:r>
            <a:r>
              <a:rPr lang="ja-JP" altLang="en-US" sz="1200" dirty="0">
                <a:latin typeface="+mn-ea"/>
              </a:rPr>
              <a:t>、すでに厚生年金と統合し職域年金部分を対象者に給付してまいりましたが</a:t>
            </a:r>
            <a:r>
              <a:rPr lang="ja-JP" altLang="ja-JP" sz="1200" dirty="0">
                <a:latin typeface="+mn-ea"/>
              </a:rPr>
              <a:t>、</a:t>
            </a:r>
            <a:r>
              <a:rPr lang="ja-JP" altLang="en-US" sz="1200" dirty="0">
                <a:latin typeface="+mn-ea"/>
              </a:rPr>
              <a:t>このたび制度を完了することとなり、令和</a:t>
            </a:r>
            <a:r>
              <a:rPr lang="en-US" altLang="ja-JP" sz="1200" dirty="0">
                <a:latin typeface="+mn-ea"/>
              </a:rPr>
              <a:t>2</a:t>
            </a:r>
            <a:r>
              <a:rPr lang="ja-JP" altLang="en-US" sz="1200" dirty="0">
                <a:latin typeface="+mn-ea"/>
              </a:rPr>
              <a:t>年の法律改正に伴い</a:t>
            </a:r>
            <a:r>
              <a:rPr lang="ja-JP" altLang="ja-JP" sz="1200" dirty="0">
                <a:latin typeface="+mn-ea"/>
              </a:rPr>
              <a:t>特例一時金を支払うこと</a:t>
            </a:r>
            <a:r>
              <a:rPr lang="ja-JP" altLang="en-US" sz="1200" dirty="0">
                <a:latin typeface="+mn-ea"/>
              </a:rPr>
              <a:t>になりました</a:t>
            </a:r>
            <a:r>
              <a:rPr lang="ja-JP" altLang="ja-JP" sz="1200" dirty="0">
                <a:latin typeface="+mn-ea"/>
              </a:rPr>
              <a:t>。</a:t>
            </a:r>
            <a:endParaRPr lang="en-US" altLang="ja-JP" sz="1200" dirty="0">
              <a:latin typeface="+mn-ea"/>
            </a:endParaRPr>
          </a:p>
          <a:p>
            <a:r>
              <a:rPr lang="ja-JP" altLang="en-US" sz="1200" dirty="0">
                <a:latin typeface="+mn-ea"/>
              </a:rPr>
              <a:t>　このほど</a:t>
            </a:r>
            <a:r>
              <a:rPr lang="ja-JP" altLang="ja-JP" sz="1200" dirty="0">
                <a:latin typeface="+mn-ea"/>
              </a:rPr>
              <a:t>農林年金より</a:t>
            </a:r>
            <a:r>
              <a:rPr lang="ja-JP" altLang="en-US" sz="1200" dirty="0">
                <a:latin typeface="+mn-ea"/>
              </a:rPr>
              <a:t>、貴方様は特例一時金を受け取る権利をお持ちですが、</a:t>
            </a:r>
            <a:r>
              <a:rPr lang="ja-JP" altLang="ja-JP" sz="1200" dirty="0">
                <a:latin typeface="+mn-ea"/>
              </a:rPr>
              <a:t>住所情報が登録されていない</a:t>
            </a:r>
            <a:r>
              <a:rPr lang="ja-JP" altLang="en-US" sz="1200" dirty="0">
                <a:latin typeface="+mn-ea"/>
              </a:rPr>
              <a:t>ため一時金受取りのご案内ができない</a:t>
            </a:r>
            <a:r>
              <a:rPr lang="ja-JP" altLang="ja-JP" sz="1200" dirty="0">
                <a:latin typeface="+mn-ea"/>
              </a:rPr>
              <a:t>との</a:t>
            </a:r>
            <a:r>
              <a:rPr lang="ja-JP" altLang="en-US" sz="1200" dirty="0">
                <a:latin typeface="+mn-ea"/>
              </a:rPr>
              <a:t>連絡</a:t>
            </a:r>
            <a:r>
              <a:rPr lang="ja-JP" altLang="ja-JP" sz="1200" dirty="0">
                <a:latin typeface="+mn-ea"/>
              </a:rPr>
              <a:t>がありました。</a:t>
            </a:r>
          </a:p>
          <a:p>
            <a:r>
              <a:rPr lang="ja-JP" altLang="en-US" sz="1200" dirty="0">
                <a:latin typeface="+mn-ea"/>
              </a:rPr>
              <a:t>　</a:t>
            </a:r>
            <a:r>
              <a:rPr lang="ja-JP" altLang="ja-JP" sz="1200" dirty="0">
                <a:latin typeface="+mn-ea"/>
              </a:rPr>
              <a:t>つ</a:t>
            </a:r>
            <a:r>
              <a:rPr lang="ja-JP" altLang="en-US" sz="1200" dirty="0">
                <a:latin typeface="+mn-ea"/>
              </a:rPr>
              <a:t>きましては、</a:t>
            </a:r>
            <a:r>
              <a:rPr lang="ja-JP" altLang="ja-JP" sz="1200" dirty="0">
                <a:latin typeface="+mn-ea"/>
              </a:rPr>
              <a:t>一度「農林年金　住所登録センター　０１２０－１９９－１５５</a:t>
            </a:r>
            <a:r>
              <a:rPr lang="ja-JP" altLang="en-US" sz="1200" dirty="0">
                <a:latin typeface="+mn-ea"/>
              </a:rPr>
              <a:t> </a:t>
            </a:r>
            <a:r>
              <a:rPr lang="ja-JP" altLang="ja-JP" sz="1200" dirty="0">
                <a:latin typeface="+mn-ea"/>
              </a:rPr>
              <a:t>（無料）</a:t>
            </a:r>
            <a:r>
              <a:rPr lang="ja-JP" altLang="en-US" sz="1200" dirty="0">
                <a:latin typeface="+mn-ea"/>
              </a:rPr>
              <a:t>平日　９～１７時</a:t>
            </a:r>
            <a:r>
              <a:rPr lang="ja-JP" altLang="ja-JP" sz="1200" dirty="0">
                <a:latin typeface="+mn-ea"/>
              </a:rPr>
              <a:t>」へお電話</a:t>
            </a:r>
            <a:r>
              <a:rPr lang="ja-JP" altLang="en-US" sz="1200" dirty="0">
                <a:latin typeface="+mn-ea"/>
              </a:rPr>
              <a:t>を</a:t>
            </a:r>
            <a:r>
              <a:rPr lang="ja-JP" altLang="ja-JP" sz="1200" dirty="0">
                <a:latin typeface="+mn-ea"/>
              </a:rPr>
              <a:t>いただきますようお願い申し上げます。</a:t>
            </a:r>
            <a:r>
              <a:rPr lang="ja-JP" altLang="en-US" sz="1200" dirty="0">
                <a:latin typeface="+mn-ea"/>
              </a:rPr>
              <a:t>（お電話の際には上記の「組合員番号（</a:t>
            </a:r>
            <a:r>
              <a:rPr lang="en-US" altLang="ja-JP" sz="1200" dirty="0">
                <a:latin typeface="+mn-ea"/>
              </a:rPr>
              <a:t>10</a:t>
            </a:r>
            <a:r>
              <a:rPr lang="ja-JP" altLang="en-US" sz="1200" dirty="0">
                <a:latin typeface="+mn-ea"/>
              </a:rPr>
              <a:t>桁）」をお伝えください。）</a:t>
            </a:r>
            <a:endParaRPr lang="en-US" altLang="ja-JP" sz="1200" dirty="0">
              <a:latin typeface="+mn-ea"/>
            </a:endParaRPr>
          </a:p>
          <a:p>
            <a:r>
              <a:rPr lang="ja-JP" altLang="en-US" sz="1200" dirty="0">
                <a:latin typeface="+mn-ea"/>
              </a:rPr>
              <a:t>　なお、公的年金への加入期間等によっては一時金が支給されない場合もありますのでご承知おきください。</a:t>
            </a:r>
            <a:endParaRPr lang="en-US" altLang="ja-JP" sz="1200" dirty="0">
              <a:latin typeface="+mn-ea"/>
            </a:endParaRPr>
          </a:p>
          <a:p>
            <a:endParaRPr lang="ja-JP" altLang="ja-JP" sz="1200" dirty="0">
              <a:latin typeface="+mn-ea"/>
            </a:endParaRPr>
          </a:p>
          <a:p>
            <a:pPr algn="r"/>
            <a:r>
              <a:rPr lang="ja-JP" altLang="ja-JP" sz="1200" dirty="0">
                <a:latin typeface="+mn-ea"/>
              </a:rPr>
              <a:t>敬具</a:t>
            </a:r>
          </a:p>
        </p:txBody>
      </p:sp>
    </p:spTree>
    <p:extLst>
      <p:ext uri="{BB962C8B-B14F-4D97-AF65-F5344CB8AC3E}">
        <p14:creationId xmlns:p14="http://schemas.microsoft.com/office/powerpoint/2010/main" val="133762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19</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41657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住所未登録者等の解消にかかる</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Q</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⑥</a:t>
            </a:r>
          </a:p>
        </p:txBody>
      </p:sp>
      <p:sp>
        <p:nvSpPr>
          <p:cNvPr id="7" name="正方形/長方形 6">
            <a:extLst>
              <a:ext uri="{FF2B5EF4-FFF2-40B4-BE49-F238E27FC236}">
                <a16:creationId xmlns:a16="http://schemas.microsoft.com/office/drawing/2014/main" id="{866224D2-B8E4-4FF0-81E5-EB0EE7C9959B}"/>
              </a:ext>
            </a:extLst>
          </p:cNvPr>
          <p:cNvSpPr/>
          <p:nvPr/>
        </p:nvSpPr>
        <p:spPr>
          <a:xfrm>
            <a:off x="563883" y="650699"/>
            <a:ext cx="7889014" cy="416575"/>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Q10</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未請求者へ手紙を送りたいが、見本はありますか？</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204">
            <a:extLst>
              <a:ext uri="{FF2B5EF4-FFF2-40B4-BE49-F238E27FC236}">
                <a16:creationId xmlns:a16="http://schemas.microsoft.com/office/drawing/2014/main" id="{F606E951-718D-4DA0-B654-F179F869F694}"/>
              </a:ext>
            </a:extLst>
          </p:cNvPr>
          <p:cNvSpPr>
            <a:spLocks noChangeArrowheads="1"/>
          </p:cNvSpPr>
          <p:nvPr/>
        </p:nvSpPr>
        <p:spPr bwMode="auto">
          <a:xfrm>
            <a:off x="581682" y="1301734"/>
            <a:ext cx="7871214" cy="839033"/>
          </a:xfrm>
          <a:prstGeom prst="roundRect">
            <a:avLst>
              <a:gd name="adj" fmla="val 1986"/>
            </a:avLst>
          </a:prstGeom>
          <a:solidFill>
            <a:schemeClr val="bg1">
              <a:lumMod val="95000"/>
            </a:schemeClr>
          </a:solidFill>
          <a:ln>
            <a:solidFill>
              <a:schemeClr val="tx1"/>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rPr>
              <a:t>（１） 未請求者の方などに団体から個別にお手紙でご案内くださる場合は、以下のサンプルをご活用ください。</a:t>
            </a:r>
            <a:endParaRPr lang="en-US" altLang="ja-JP" sz="1200" dirty="0">
              <a:latin typeface="Meiryo UI" panose="020B0604030504040204" pitchFamily="50" charset="-128"/>
              <a:ea typeface="Meiryo UI" panose="020B0604030504040204" pitchFamily="50" charset="-128"/>
            </a:endParaRPr>
          </a:p>
          <a:p>
            <a:pPr marL="1625" lvl="1"/>
            <a:endParaRPr lang="en-US" altLang="ja-JP" sz="1200" dirty="0">
              <a:latin typeface="Meiryo UI" panose="020B0604030504040204" pitchFamily="50" charset="-128"/>
              <a:ea typeface="Meiryo UI" panose="020B0604030504040204" pitchFamily="50" charset="-128"/>
            </a:endParaRPr>
          </a:p>
          <a:p>
            <a:pPr marL="447675" lvl="1" indent="-446088"/>
            <a:r>
              <a:rPr lang="ja-JP" altLang="en-US" sz="1200" dirty="0">
                <a:latin typeface="Meiryo UI" panose="020B0604030504040204" pitchFamily="50" charset="-128"/>
                <a:ea typeface="Meiryo UI" panose="020B0604030504040204" pitchFamily="50" charset="-128"/>
              </a:rPr>
              <a:t>（２） 対象者へ団体から個別にお手紙を発信する際には、事前に農林年金へご相談いただければ一時金支給額の有無等についてあらかじめご案内させていただきます。</a:t>
            </a:r>
          </a:p>
        </p:txBody>
      </p:sp>
      <p:sp>
        <p:nvSpPr>
          <p:cNvPr id="8" name="Rectangle 6">
            <a:extLst>
              <a:ext uri="{FF2B5EF4-FFF2-40B4-BE49-F238E27FC236}">
                <a16:creationId xmlns:a16="http://schemas.microsoft.com/office/drawing/2014/main" id="{0F3D19D3-60DE-426F-8122-EE3720D8CBDC}"/>
              </a:ext>
            </a:extLst>
          </p:cNvPr>
          <p:cNvSpPr>
            <a:spLocks noChangeArrowheads="1"/>
          </p:cNvSpPr>
          <p:nvPr/>
        </p:nvSpPr>
        <p:spPr bwMode="auto">
          <a:xfrm>
            <a:off x="1011558" y="30514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a:r>
            <a:br>
              <a:rPr kumimoji="0"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b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7F7B10E3-9A2E-4C6F-9EDA-F439B6397DBE}"/>
              </a:ext>
            </a:extLst>
          </p:cNvPr>
          <p:cNvSpPr txBox="1"/>
          <p:nvPr/>
        </p:nvSpPr>
        <p:spPr>
          <a:xfrm>
            <a:off x="581682" y="2276872"/>
            <a:ext cx="7871215" cy="3970318"/>
          </a:xfrm>
          <a:prstGeom prst="rect">
            <a:avLst/>
          </a:prstGeom>
          <a:solidFill>
            <a:schemeClr val="bg1">
              <a:lumMod val="95000"/>
            </a:schemeClr>
          </a:solidFill>
          <a:ln>
            <a:solidFill>
              <a:schemeClr val="tx1"/>
            </a:solidFill>
          </a:ln>
        </p:spPr>
        <p:txBody>
          <a:bodyPr wrap="square" rtlCol="0">
            <a:spAutoFit/>
          </a:bodyPr>
          <a:lstStyle/>
          <a:p>
            <a:r>
              <a:rPr lang="ja-JP" altLang="ja-JP" sz="1200" dirty="0">
                <a:latin typeface="+mn-ea"/>
              </a:rPr>
              <a:t>【対象者へのお手紙</a:t>
            </a:r>
            <a:r>
              <a:rPr lang="en-US" altLang="ja-JP" sz="1200" dirty="0">
                <a:latin typeface="+mn-ea"/>
              </a:rPr>
              <a:t>(</a:t>
            </a:r>
            <a:r>
              <a:rPr lang="ja-JP" altLang="en-US" sz="1200" dirty="0">
                <a:latin typeface="+mn-ea"/>
              </a:rPr>
              <a:t>サンプル</a:t>
            </a:r>
            <a:r>
              <a:rPr lang="en-US" altLang="ja-JP" sz="1200" dirty="0">
                <a:latin typeface="+mn-ea"/>
              </a:rPr>
              <a:t>)</a:t>
            </a:r>
            <a:r>
              <a:rPr lang="ja-JP" altLang="ja-JP" sz="1200" dirty="0">
                <a:latin typeface="+mn-ea"/>
              </a:rPr>
              <a:t>】</a:t>
            </a:r>
          </a:p>
          <a:p>
            <a:pPr algn="r"/>
            <a:r>
              <a:rPr lang="ja-JP" altLang="ja-JP" sz="1200" dirty="0">
                <a:latin typeface="+mn-ea"/>
              </a:rPr>
              <a:t>令和</a:t>
            </a:r>
            <a:r>
              <a:rPr lang="ja-JP" altLang="en-US" sz="1200" dirty="0">
                <a:latin typeface="+mn-ea"/>
              </a:rPr>
              <a:t>〇</a:t>
            </a:r>
            <a:r>
              <a:rPr lang="ja-JP" altLang="ja-JP" sz="1200" dirty="0">
                <a:latin typeface="+mn-ea"/>
              </a:rPr>
              <a:t>年</a:t>
            </a:r>
            <a:r>
              <a:rPr lang="ja-JP" altLang="en-US" sz="1200" dirty="0">
                <a:latin typeface="+mn-ea"/>
              </a:rPr>
              <a:t>〇</a:t>
            </a:r>
            <a:r>
              <a:rPr lang="ja-JP" altLang="ja-JP" sz="1200" dirty="0">
                <a:latin typeface="+mn-ea"/>
              </a:rPr>
              <a:t>月</a:t>
            </a:r>
            <a:r>
              <a:rPr lang="ja-JP" altLang="en-US" sz="1200" dirty="0">
                <a:latin typeface="+mn-ea"/>
              </a:rPr>
              <a:t>〇</a:t>
            </a:r>
            <a:r>
              <a:rPr lang="ja-JP" altLang="ja-JP" sz="1200" dirty="0">
                <a:latin typeface="+mn-ea"/>
              </a:rPr>
              <a:t>日</a:t>
            </a:r>
          </a:p>
          <a:p>
            <a:r>
              <a:rPr lang="zh-TW" altLang="en-US" sz="1200" dirty="0">
                <a:latin typeface="+mn-ea"/>
              </a:rPr>
              <a:t>　〇〇　〇〇　様</a:t>
            </a:r>
          </a:p>
          <a:p>
            <a:r>
              <a:rPr lang="zh-TW" altLang="en-US" sz="1200" dirty="0">
                <a:latin typeface="+mn-ea"/>
              </a:rPr>
              <a:t>　（組合員番号（</a:t>
            </a:r>
            <a:r>
              <a:rPr lang="en-US" altLang="zh-TW" sz="1200" dirty="0">
                <a:latin typeface="+mn-ea"/>
              </a:rPr>
              <a:t>10</a:t>
            </a:r>
            <a:r>
              <a:rPr lang="zh-TW" altLang="en-US" sz="1200" dirty="0">
                <a:latin typeface="+mn-ea"/>
              </a:rPr>
              <a:t>桁））</a:t>
            </a:r>
          </a:p>
          <a:p>
            <a:pPr algn="r"/>
            <a:r>
              <a:rPr lang="ja-JP" altLang="en-US" sz="1200" dirty="0">
                <a:latin typeface="+mn-ea"/>
              </a:rPr>
              <a:t>○○協同組合</a:t>
            </a:r>
            <a:endParaRPr lang="en-US" altLang="ja-JP" sz="1200" dirty="0">
              <a:latin typeface="+mn-ea"/>
            </a:endParaRPr>
          </a:p>
          <a:p>
            <a:pPr algn="r"/>
            <a:r>
              <a:rPr lang="ja-JP" altLang="en-US" sz="1200" dirty="0">
                <a:latin typeface="+mn-ea"/>
              </a:rPr>
              <a:t>総務部</a:t>
            </a:r>
            <a:r>
              <a:rPr lang="ja-JP" altLang="ja-JP" sz="1200" dirty="0">
                <a:latin typeface="+mn-ea"/>
              </a:rPr>
              <a:t>人事課</a:t>
            </a:r>
          </a:p>
          <a:p>
            <a:r>
              <a:rPr lang="en-US" altLang="ja-JP" sz="1200" dirty="0">
                <a:latin typeface="+mn-ea"/>
              </a:rPr>
              <a:t> </a:t>
            </a:r>
            <a:endParaRPr lang="ja-JP" altLang="ja-JP" sz="1200" dirty="0">
              <a:latin typeface="+mn-ea"/>
            </a:endParaRPr>
          </a:p>
          <a:p>
            <a:pPr algn="ctr"/>
            <a:r>
              <a:rPr lang="ja-JP" altLang="ja-JP" sz="1200" dirty="0">
                <a:latin typeface="+mn-ea"/>
              </a:rPr>
              <a:t>農林年金</a:t>
            </a:r>
            <a:r>
              <a:rPr lang="ja-JP" altLang="en-US" sz="1200" dirty="0">
                <a:latin typeface="+mn-ea"/>
              </a:rPr>
              <a:t>への年金・一時金請求の</a:t>
            </a:r>
            <a:r>
              <a:rPr lang="ja-JP" altLang="ja-JP" sz="1200" dirty="0">
                <a:latin typeface="+mn-ea"/>
              </a:rPr>
              <a:t>お願い</a:t>
            </a:r>
          </a:p>
          <a:p>
            <a:r>
              <a:rPr lang="en-US" altLang="ja-JP" sz="1200" dirty="0">
                <a:latin typeface="+mn-ea"/>
              </a:rPr>
              <a:t> </a:t>
            </a:r>
            <a:endParaRPr lang="ja-JP" altLang="ja-JP" sz="1200" dirty="0">
              <a:latin typeface="+mn-ea"/>
            </a:endParaRPr>
          </a:p>
          <a:p>
            <a:r>
              <a:rPr lang="ja-JP" altLang="ja-JP" sz="1200" dirty="0">
                <a:latin typeface="+mn-ea"/>
              </a:rPr>
              <a:t>拝啓</a:t>
            </a:r>
          </a:p>
          <a:p>
            <a:r>
              <a:rPr lang="ja-JP" altLang="en-US" sz="1200" dirty="0">
                <a:latin typeface="+mn-ea"/>
              </a:rPr>
              <a:t>　</a:t>
            </a:r>
            <a:r>
              <a:rPr lang="ja-JP" altLang="ja-JP" sz="1200" dirty="0">
                <a:latin typeface="+mn-ea"/>
              </a:rPr>
              <a:t>貴方様におかれましてはますますご健勝のこととお慶び申し上げます。</a:t>
            </a:r>
          </a:p>
          <a:p>
            <a:r>
              <a:rPr lang="ja-JP" altLang="en-US" sz="1200" dirty="0">
                <a:latin typeface="+mn-ea"/>
              </a:rPr>
              <a:t>　</a:t>
            </a:r>
            <a:r>
              <a:rPr lang="ja-JP" altLang="ja-JP" sz="1200" dirty="0">
                <a:latin typeface="+mn-ea"/>
              </a:rPr>
              <a:t>さて、かつて</a:t>
            </a:r>
            <a:r>
              <a:rPr lang="ja-JP" altLang="en-US" sz="1200" dirty="0">
                <a:latin typeface="+mn-ea"/>
              </a:rPr>
              <a:t>○○（団体名）に勤務されていた時に、農林年金に加入され</a:t>
            </a:r>
            <a:r>
              <a:rPr lang="ja-JP" altLang="ja-JP" sz="1200" dirty="0">
                <a:latin typeface="+mn-ea"/>
              </a:rPr>
              <a:t>掛金をお支払いいただい</a:t>
            </a:r>
            <a:r>
              <a:rPr lang="ja-JP" altLang="en-US" sz="1200" dirty="0">
                <a:latin typeface="+mn-ea"/>
              </a:rPr>
              <a:t>ておりました。</a:t>
            </a:r>
            <a:endParaRPr lang="en-US" altLang="ja-JP" sz="1200" dirty="0">
              <a:latin typeface="+mn-ea"/>
            </a:endParaRPr>
          </a:p>
          <a:p>
            <a:r>
              <a:rPr lang="ja-JP" altLang="en-US" sz="1200" dirty="0">
                <a:latin typeface="+mn-ea"/>
              </a:rPr>
              <a:t>　</a:t>
            </a:r>
            <a:r>
              <a:rPr lang="ja-JP" altLang="ja-JP" sz="1200" dirty="0">
                <a:latin typeface="+mn-ea"/>
              </a:rPr>
              <a:t>農林年金は</a:t>
            </a:r>
            <a:r>
              <a:rPr lang="ja-JP" altLang="en-US" sz="1200" dirty="0">
                <a:latin typeface="+mn-ea"/>
              </a:rPr>
              <a:t>、すでに厚生年金と統合し職域年金部分を対象者に給付してまいりましたが</a:t>
            </a:r>
            <a:r>
              <a:rPr lang="ja-JP" altLang="ja-JP" sz="1200" dirty="0">
                <a:latin typeface="+mn-ea"/>
              </a:rPr>
              <a:t>、</a:t>
            </a:r>
            <a:r>
              <a:rPr lang="ja-JP" altLang="en-US" sz="1200" dirty="0">
                <a:latin typeface="+mn-ea"/>
              </a:rPr>
              <a:t>このたび制度を完了することとなり、令和</a:t>
            </a:r>
            <a:r>
              <a:rPr lang="en-US" altLang="ja-JP" sz="1200" dirty="0">
                <a:latin typeface="+mn-ea"/>
              </a:rPr>
              <a:t>2</a:t>
            </a:r>
            <a:r>
              <a:rPr lang="ja-JP" altLang="en-US" sz="1200" dirty="0">
                <a:latin typeface="+mn-ea"/>
              </a:rPr>
              <a:t>年の法律改正に伴い</a:t>
            </a:r>
            <a:r>
              <a:rPr lang="ja-JP" altLang="ja-JP" sz="1200" dirty="0">
                <a:latin typeface="+mn-ea"/>
              </a:rPr>
              <a:t>特例一時金を支払うこと</a:t>
            </a:r>
            <a:r>
              <a:rPr lang="ja-JP" altLang="en-US" sz="1200" dirty="0">
                <a:latin typeface="+mn-ea"/>
              </a:rPr>
              <a:t>になりました</a:t>
            </a:r>
            <a:r>
              <a:rPr lang="ja-JP" altLang="ja-JP" sz="1200" dirty="0">
                <a:latin typeface="+mn-ea"/>
              </a:rPr>
              <a:t>。</a:t>
            </a:r>
            <a:endParaRPr lang="en-US" altLang="ja-JP" sz="1200" dirty="0">
              <a:latin typeface="+mn-ea"/>
            </a:endParaRPr>
          </a:p>
          <a:p>
            <a:r>
              <a:rPr lang="ja-JP" altLang="en-US" sz="1200" dirty="0">
                <a:latin typeface="+mn-ea"/>
              </a:rPr>
              <a:t>　このほど</a:t>
            </a:r>
            <a:r>
              <a:rPr lang="ja-JP" altLang="ja-JP" sz="1200" dirty="0">
                <a:latin typeface="+mn-ea"/>
              </a:rPr>
              <a:t>農林年金より</a:t>
            </a:r>
            <a:r>
              <a:rPr lang="ja-JP" altLang="en-US" sz="1200" dirty="0">
                <a:latin typeface="+mn-ea"/>
              </a:rPr>
              <a:t>、貴方様は特例年金・一時金を受け取る権利をお持ちで支給開始年齢も過ぎていますが、いまだ請求をされていない</a:t>
            </a:r>
            <a:r>
              <a:rPr lang="ja-JP" altLang="ja-JP" sz="1200" dirty="0">
                <a:latin typeface="+mn-ea"/>
              </a:rPr>
              <a:t>との</a:t>
            </a:r>
            <a:r>
              <a:rPr lang="ja-JP" altLang="en-US" sz="1200" dirty="0">
                <a:latin typeface="+mn-ea"/>
              </a:rPr>
              <a:t>連絡</a:t>
            </a:r>
            <a:r>
              <a:rPr lang="ja-JP" altLang="ja-JP" sz="1200" dirty="0">
                <a:latin typeface="+mn-ea"/>
              </a:rPr>
              <a:t>がありました。</a:t>
            </a:r>
          </a:p>
          <a:p>
            <a:r>
              <a:rPr lang="ja-JP" altLang="en-US" sz="1200" dirty="0">
                <a:latin typeface="+mn-ea"/>
              </a:rPr>
              <a:t>　</a:t>
            </a:r>
            <a:r>
              <a:rPr lang="ja-JP" altLang="ja-JP" sz="1200" dirty="0">
                <a:latin typeface="+mn-ea"/>
              </a:rPr>
              <a:t>つ</a:t>
            </a:r>
            <a:r>
              <a:rPr lang="ja-JP" altLang="en-US" sz="1200" dirty="0">
                <a:latin typeface="+mn-ea"/>
              </a:rPr>
              <a:t>きましては、</a:t>
            </a:r>
            <a:r>
              <a:rPr lang="ja-JP" altLang="ja-JP" sz="1200" dirty="0">
                <a:latin typeface="+mn-ea"/>
              </a:rPr>
              <a:t>一度「農林年金　</a:t>
            </a:r>
            <a:r>
              <a:rPr lang="ja-JP" altLang="en-US" sz="1200" dirty="0">
                <a:latin typeface="+mn-ea"/>
              </a:rPr>
              <a:t>給付課　</a:t>
            </a:r>
            <a:r>
              <a:rPr lang="ja-JP" altLang="en-US" sz="1200" dirty="0" smtClean="0">
                <a:latin typeface="+mn-ea"/>
              </a:rPr>
              <a:t>フリーダイヤル</a:t>
            </a:r>
            <a:r>
              <a:rPr lang="ja-JP" altLang="ja-JP" sz="1200" dirty="0">
                <a:latin typeface="+mn-ea"/>
              </a:rPr>
              <a:t>　０１２０－１</a:t>
            </a:r>
            <a:r>
              <a:rPr lang="ja-JP" altLang="en-US" sz="1200" dirty="0">
                <a:latin typeface="+mn-ea"/>
              </a:rPr>
              <a:t>４８</a:t>
            </a:r>
            <a:r>
              <a:rPr lang="ja-JP" altLang="ja-JP" sz="1200" dirty="0">
                <a:latin typeface="+mn-ea"/>
              </a:rPr>
              <a:t>－</a:t>
            </a:r>
            <a:r>
              <a:rPr lang="ja-JP" altLang="en-US" sz="1200" dirty="0">
                <a:latin typeface="+mn-ea"/>
              </a:rPr>
              <a:t>４００ </a:t>
            </a:r>
            <a:r>
              <a:rPr lang="ja-JP" altLang="ja-JP" sz="1200" dirty="0">
                <a:latin typeface="+mn-ea"/>
              </a:rPr>
              <a:t>（無料）</a:t>
            </a:r>
            <a:r>
              <a:rPr lang="ja-JP" altLang="en-US" sz="1200" dirty="0">
                <a:latin typeface="+mn-ea"/>
              </a:rPr>
              <a:t>平日　９～１７時</a:t>
            </a:r>
            <a:r>
              <a:rPr lang="ja-JP" altLang="ja-JP" sz="1200" dirty="0">
                <a:latin typeface="+mn-ea"/>
              </a:rPr>
              <a:t>」へお電話</a:t>
            </a:r>
            <a:r>
              <a:rPr lang="ja-JP" altLang="en-US" sz="1200" dirty="0">
                <a:latin typeface="+mn-ea"/>
              </a:rPr>
              <a:t>を</a:t>
            </a:r>
            <a:r>
              <a:rPr lang="ja-JP" altLang="ja-JP" sz="1200" dirty="0">
                <a:latin typeface="+mn-ea"/>
              </a:rPr>
              <a:t>いただきますようお願い申し上げます。</a:t>
            </a:r>
            <a:r>
              <a:rPr lang="ja-JP" altLang="en-US" sz="1200" dirty="0">
                <a:latin typeface="+mn-ea"/>
              </a:rPr>
              <a:t>（お電話の際には上記の「組合員番号（</a:t>
            </a:r>
            <a:r>
              <a:rPr lang="en-US" altLang="ja-JP" sz="1200" dirty="0">
                <a:latin typeface="+mn-ea"/>
              </a:rPr>
              <a:t>10</a:t>
            </a:r>
            <a:r>
              <a:rPr lang="ja-JP" altLang="en-US" sz="1200" dirty="0">
                <a:latin typeface="+mn-ea"/>
              </a:rPr>
              <a:t>桁）」をお伝えください。）</a:t>
            </a:r>
            <a:endParaRPr lang="en-US" altLang="ja-JP" sz="1200" dirty="0">
              <a:latin typeface="+mn-ea"/>
            </a:endParaRPr>
          </a:p>
          <a:p>
            <a:r>
              <a:rPr lang="ja-JP" altLang="en-US" sz="1200" dirty="0">
                <a:latin typeface="+mn-ea"/>
              </a:rPr>
              <a:t>　なお、公的年金への加入期間等によっては一時金が支給されない場合もありますのでご承知おきください。</a:t>
            </a:r>
            <a:endParaRPr lang="en-US" altLang="ja-JP" sz="1200" dirty="0">
              <a:latin typeface="+mn-ea"/>
            </a:endParaRPr>
          </a:p>
          <a:p>
            <a:endParaRPr lang="ja-JP" altLang="ja-JP" sz="1200" dirty="0">
              <a:latin typeface="+mn-ea"/>
            </a:endParaRPr>
          </a:p>
          <a:p>
            <a:pPr algn="r"/>
            <a:r>
              <a:rPr lang="ja-JP" altLang="ja-JP" sz="1200" dirty="0">
                <a:latin typeface="+mn-ea"/>
              </a:rPr>
              <a:t>敬具</a:t>
            </a:r>
          </a:p>
        </p:txBody>
      </p:sp>
    </p:spTree>
    <p:extLst>
      <p:ext uri="{BB962C8B-B14F-4D97-AF65-F5344CB8AC3E}">
        <p14:creationId xmlns:p14="http://schemas.microsoft.com/office/powerpoint/2010/main" val="33291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p:txBody>
          <a:bodyPr/>
          <a:lstStyle/>
          <a:p>
            <a:fld id="{D2D8002D-B5B0-4BAC-B1F6-782DDCCE6D9C}" type="slidenum">
              <a:rPr lang="ja-JP" altLang="en-US" smtClean="0"/>
              <a:pPr/>
              <a:t>2</a:t>
            </a:fld>
            <a:endParaRPr lang="ja-JP" altLang="en-US" dirty="0"/>
          </a:p>
        </p:txBody>
      </p:sp>
      <p:sp>
        <p:nvSpPr>
          <p:cNvPr id="4" name="正方形/長方形 3">
            <a:extLst>
              <a:ext uri="{FF2B5EF4-FFF2-40B4-BE49-F238E27FC236}">
                <a16:creationId xmlns:a16="http://schemas.microsoft.com/office/drawing/2014/main" id="{D97FAC0B-4B0A-4E88-93D8-E425115019B5}"/>
              </a:ext>
            </a:extLst>
          </p:cNvPr>
          <p:cNvSpPr/>
          <p:nvPr/>
        </p:nvSpPr>
        <p:spPr>
          <a:xfrm>
            <a:off x="1832525" y="1052736"/>
            <a:ext cx="6567128" cy="2225960"/>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農林年金では令和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月の改正法施行により、特例年金の支給に代え特例一時金を支給しております。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しかし、団体を退職された方の中に、①農林年金に住所が登録されていない、または、②転居等で住所が不明となり一時金受取のための書類等をお送りできない方（住所未登録者）がいらっしゃいます。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年度、また令和元年度以降と住所調査、住所未登録者解消対策などとして取り組みをお願いしてまいりましたが、新たに住所不明になるケースも多く、現在も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千名余の未登録者等が全国に存在しています。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各農林漁業団体等に勤務経験のあるすべての対象者に特例一時金をお支払いするために、住所未登録者、住所不明者の解消に向けて皆様のご協力を改めてお願い申し上げます。</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5E35337-A352-4CE5-A5C2-19FBB536879E}"/>
              </a:ext>
            </a:extLst>
          </p:cNvPr>
          <p:cNvSpPr/>
          <p:nvPr/>
        </p:nvSpPr>
        <p:spPr>
          <a:xfrm>
            <a:off x="611560" y="1052736"/>
            <a:ext cx="1186117" cy="2225960"/>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住所未登録者等の解消</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769195"/>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１．住所未登録者等と特例一時金未請求者の　</a:t>
            </a: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解消に向けたご協力のお願い</a:t>
            </a:r>
          </a:p>
        </p:txBody>
      </p:sp>
      <p:sp>
        <p:nvSpPr>
          <p:cNvPr id="6" name="正方形/長方形 5">
            <a:extLst>
              <a:ext uri="{FF2B5EF4-FFF2-40B4-BE49-F238E27FC236}">
                <a16:creationId xmlns:a16="http://schemas.microsoft.com/office/drawing/2014/main" id="{D97FAC0B-4B0A-4E88-93D8-E425115019B5}"/>
              </a:ext>
            </a:extLst>
          </p:cNvPr>
          <p:cNvSpPr/>
          <p:nvPr/>
        </p:nvSpPr>
        <p:spPr>
          <a:xfrm>
            <a:off x="1832525" y="3501008"/>
            <a:ext cx="6532280" cy="2520280"/>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万名の方々に特例一時金の決定・送金を行ってきました。しかし、受給権があり住所が確認できているにもかかわらず、支払請求等をされていない方（未請求者）が約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千人存在しており、これらの方々に農林年金から請求について再度ご案内することとしております。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特例一時金を受ける権利は施行日から</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年を経過した時点（令和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日）で時効となることから、未請求者の解消につきましても在職者をはじめとする対象者へのお声がけなどご協力をお願いいたします。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年金未請求者（第</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特例一時金）で過去に請求書をお送りした者の中には、「手続きが面倒」、「農林年金は関係ない」、「詐欺ではないか」などの理由で応じてない方がおられるようです。こうした場合には所属元団体から直接的な働きかけが効果的と考えており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また、死亡された等の情報提供につきましても、可能な範囲でご協力をお願いいたします。</a:t>
            </a:r>
          </a:p>
          <a:p>
            <a:pPr marL="173075" lvl="1" indent="-171450">
              <a:buFont typeface="Wingdings" panose="05000000000000000000" pitchFamily="2" charset="2"/>
              <a:buChar char="Ø"/>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55E35337-A352-4CE5-A5C2-19FBB536879E}"/>
              </a:ext>
            </a:extLst>
          </p:cNvPr>
          <p:cNvSpPr/>
          <p:nvPr/>
        </p:nvSpPr>
        <p:spPr>
          <a:xfrm>
            <a:off x="611560" y="3501008"/>
            <a:ext cx="1150430" cy="2520280"/>
          </a:xfrm>
          <a:prstGeom prst="rect">
            <a:avLst/>
          </a:prstGeom>
          <a:solidFill>
            <a:srgbClr val="CC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特例一時金未請求者</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の解消</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235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3811" y="6597352"/>
            <a:ext cx="9147811" cy="170977"/>
          </a:xfrm>
          <a:prstGeom prst="rect">
            <a:avLst/>
          </a:prstGeom>
        </p:spPr>
        <p:txBody>
          <a:bodyPr/>
          <a:lstStyle/>
          <a:p>
            <a:fld id="{D2D8002D-B5B0-4BAC-B1F6-782DDCCE6D9C}" type="slidenum">
              <a:rPr lang="ja-JP" altLang="en-US" smtClean="0"/>
              <a:pPr/>
              <a:t>20</a:t>
            </a:fld>
            <a:endParaRPr lang="ja-JP" altLang="en-US" dirty="0"/>
          </a:p>
        </p:txBody>
      </p:sp>
      <p:sp>
        <p:nvSpPr>
          <p:cNvPr id="13" name="テキスト ボックス 12">
            <a:extLst>
              <a:ext uri="{FF2B5EF4-FFF2-40B4-BE49-F238E27FC236}">
                <a16:creationId xmlns:a16="http://schemas.microsoft.com/office/drawing/2014/main" id="{727A7B22-28D7-4883-8E2E-EA2414A4FD49}"/>
              </a:ext>
            </a:extLst>
          </p:cNvPr>
          <p:cNvSpPr txBox="1"/>
          <p:nvPr/>
        </p:nvSpPr>
        <p:spPr>
          <a:xfrm>
            <a:off x="1437746" y="1268760"/>
            <a:ext cx="6264696" cy="4536504"/>
          </a:xfrm>
          <a:prstGeom prst="rect">
            <a:avLst/>
          </a:prstGeom>
          <a:noFill/>
          <a:ln>
            <a:solidFill>
              <a:schemeClr val="tx1"/>
            </a:solidFill>
          </a:ln>
        </p:spPr>
        <p:txBody>
          <a:bodyPr wrap="square" rtlCol="0" anchor="t" anchorCtr="1">
            <a:noAutofit/>
          </a:bodyPr>
          <a:lstStyle/>
          <a:p>
            <a:endParaRPr lang="en-US" altLang="ja-JP" sz="1400" dirty="0"/>
          </a:p>
          <a:p>
            <a:r>
              <a:rPr lang="ja-JP" altLang="en-US" sz="1400" dirty="0"/>
              <a:t>〇</a:t>
            </a:r>
            <a:r>
              <a:rPr lang="ja-JP" altLang="ja-JP" sz="1400" dirty="0"/>
              <a:t>本</a:t>
            </a:r>
            <a:r>
              <a:rPr lang="ja-JP" altLang="en-US" sz="1400" dirty="0"/>
              <a:t>資料のお</a:t>
            </a:r>
            <a:r>
              <a:rPr lang="ja-JP" altLang="ja-JP" sz="1400" dirty="0"/>
              <a:t>問い合わせ先</a:t>
            </a:r>
            <a:endParaRPr lang="en-US" altLang="ja-JP" sz="1400" dirty="0"/>
          </a:p>
          <a:p>
            <a:endParaRPr lang="en-US" altLang="ja-JP" sz="1400" dirty="0"/>
          </a:p>
          <a:p>
            <a:r>
              <a:rPr lang="en-US" altLang="ja-JP" sz="1400" dirty="0"/>
              <a:t>【</a:t>
            </a:r>
            <a:r>
              <a:rPr lang="ja-JP" altLang="en-US" sz="1400" dirty="0"/>
              <a:t>住所未登録者等について</a:t>
            </a:r>
            <a:r>
              <a:rPr lang="en-US" altLang="ja-JP" sz="1400" dirty="0"/>
              <a:t>】</a:t>
            </a:r>
          </a:p>
          <a:p>
            <a:endParaRPr lang="en-US" altLang="ja-JP" sz="1400" dirty="0"/>
          </a:p>
          <a:p>
            <a:r>
              <a:rPr lang="ja-JP" altLang="en-US" sz="1400" dirty="0"/>
              <a:t>　住所登録センター 　０１２０－１９９－１５５</a:t>
            </a:r>
            <a:endParaRPr lang="en-US" altLang="ja-JP" sz="1400" dirty="0"/>
          </a:p>
          <a:p>
            <a:endParaRPr lang="en-US" altLang="ja-JP" sz="1400" dirty="0"/>
          </a:p>
          <a:p>
            <a:r>
              <a:rPr lang="ja-JP" altLang="en-US" sz="1400" dirty="0"/>
              <a:t>　</a:t>
            </a:r>
            <a:r>
              <a:rPr lang="ja-JP" altLang="ja-JP" sz="1400" dirty="0"/>
              <a:t>管理</a:t>
            </a:r>
            <a:r>
              <a:rPr lang="ja-JP" altLang="ja-JP" sz="1400" dirty="0">
                <a:latin typeface="+mj-ea"/>
                <a:ea typeface="+mj-ea"/>
              </a:rPr>
              <a:t>徴収課 </a:t>
            </a:r>
            <a:r>
              <a:rPr lang="en-US" altLang="ja-JP" sz="1400" dirty="0">
                <a:latin typeface="+mj-ea"/>
                <a:ea typeface="+mj-ea"/>
                <a:hlinkClick r:id="rId2"/>
              </a:rPr>
              <a:t>kanrichosyu@norin-nenkin.or.jp</a:t>
            </a:r>
            <a:endParaRPr lang="ja-JP" altLang="ja-JP" sz="1400" dirty="0">
              <a:latin typeface="+mj-ea"/>
              <a:ea typeface="+mj-ea"/>
            </a:endParaRPr>
          </a:p>
          <a:p>
            <a:endParaRPr lang="en-US" altLang="ja-JP" sz="1400" dirty="0"/>
          </a:p>
          <a:p>
            <a:r>
              <a:rPr lang="ja-JP" altLang="en-US" sz="1400" dirty="0"/>
              <a:t>　　　　　　　　　若松 </a:t>
            </a:r>
            <a:r>
              <a:rPr lang="en-US" altLang="ja-JP" sz="1400" dirty="0"/>
              <a:t>(</a:t>
            </a:r>
            <a:r>
              <a:rPr lang="ja-JP" altLang="ja-JP" sz="1400" dirty="0"/>
              <a:t>０３－６２６０－７８０８</a:t>
            </a:r>
            <a:r>
              <a:rPr lang="ja-JP" altLang="en-US" sz="1400" dirty="0"/>
              <a:t>）    </a:t>
            </a:r>
            <a:r>
              <a:rPr lang="en-US" altLang="ja-JP" sz="1400" dirty="0">
                <a:hlinkClick r:id="rId3"/>
              </a:rPr>
              <a:t>wakamatsu@norin-nenkin.or.jp</a:t>
            </a:r>
            <a:endParaRPr lang="en-US" altLang="ja-JP" sz="1400" dirty="0"/>
          </a:p>
          <a:p>
            <a:r>
              <a:rPr lang="ja-JP" altLang="en-US" sz="1400" dirty="0"/>
              <a:t>　　　　　　　　　</a:t>
            </a:r>
            <a:r>
              <a:rPr lang="ja-JP" altLang="ja-JP" sz="1400" dirty="0"/>
              <a:t>高山</a:t>
            </a:r>
            <a:r>
              <a:rPr lang="en-US" altLang="ja-JP" sz="1400" dirty="0"/>
              <a:t> (</a:t>
            </a:r>
            <a:r>
              <a:rPr lang="ja-JP" altLang="en-US" sz="1400" dirty="0"/>
              <a:t>　同上　　　　　　　　　 </a:t>
            </a:r>
            <a:r>
              <a:rPr lang="ja-JP" altLang="ja-JP" sz="1400" dirty="0"/>
              <a:t>）</a:t>
            </a:r>
            <a:r>
              <a:rPr lang="ja-JP" altLang="en-US" sz="1400" dirty="0"/>
              <a:t>    </a:t>
            </a:r>
            <a:r>
              <a:rPr lang="en-US" altLang="ja-JP" sz="1400" dirty="0">
                <a:hlinkClick r:id="rId4"/>
              </a:rPr>
              <a:t>takayama@norin-nenkin.or.jp</a:t>
            </a:r>
            <a:endParaRPr lang="en-US" altLang="ja-JP" sz="1400" dirty="0"/>
          </a:p>
          <a:p>
            <a:endParaRPr lang="en-US" altLang="ja-JP" sz="1400" dirty="0"/>
          </a:p>
          <a:p>
            <a:endParaRPr lang="en-US" altLang="ja-JP" sz="1400" dirty="0"/>
          </a:p>
          <a:p>
            <a:r>
              <a:rPr lang="en-US" altLang="ja-JP" sz="1400" dirty="0"/>
              <a:t>【</a:t>
            </a:r>
            <a:r>
              <a:rPr lang="ja-JP" altLang="en-US" sz="1400" dirty="0"/>
              <a:t>一時金未請求者について</a:t>
            </a:r>
            <a:r>
              <a:rPr lang="en-US" altLang="ja-JP" sz="1400" dirty="0"/>
              <a:t>】</a:t>
            </a:r>
          </a:p>
          <a:p>
            <a:endParaRPr lang="en-US" altLang="ja-JP" sz="1400" dirty="0"/>
          </a:p>
          <a:p>
            <a:r>
              <a:rPr lang="ja-JP" altLang="en-US" sz="1400" dirty="0"/>
              <a:t>　フリーダイヤル（給付課）　０１２０－１４８－４００</a:t>
            </a:r>
            <a:endParaRPr lang="en-US" altLang="ja-JP" sz="1400" dirty="0"/>
          </a:p>
          <a:p>
            <a:endParaRPr lang="en-US" altLang="ja-JP" sz="1400" dirty="0"/>
          </a:p>
          <a:p>
            <a:r>
              <a:rPr lang="ja-JP" altLang="en-US" sz="1400" dirty="0"/>
              <a:t>　給付</a:t>
            </a:r>
            <a:r>
              <a:rPr lang="ja-JP" altLang="ja-JP" sz="1400" dirty="0"/>
              <a:t>課 </a:t>
            </a:r>
            <a:r>
              <a:rPr lang="ja-JP" altLang="en-US" sz="1400" dirty="0"/>
              <a:t>　　　藤井</a:t>
            </a:r>
            <a:r>
              <a:rPr lang="en-US" altLang="ja-JP" sz="1400" dirty="0"/>
              <a:t> (</a:t>
            </a:r>
            <a:r>
              <a:rPr lang="ja-JP" altLang="en-US" sz="1400" dirty="0"/>
              <a:t>　同上　　　　　　　　　 </a:t>
            </a:r>
            <a:r>
              <a:rPr lang="ja-JP" altLang="ja-JP" sz="1400" dirty="0"/>
              <a:t>）</a:t>
            </a:r>
            <a:r>
              <a:rPr lang="ja-JP" altLang="en-US" sz="1400" dirty="0"/>
              <a:t>    </a:t>
            </a:r>
            <a:r>
              <a:rPr lang="en-US" altLang="ja-JP" sz="1400" dirty="0">
                <a:hlinkClick r:id="rId5"/>
              </a:rPr>
              <a:t>fujii@norin-nenkin.or.jp</a:t>
            </a:r>
            <a:endParaRPr lang="en-US" altLang="ja-JP" sz="1400" dirty="0"/>
          </a:p>
          <a:p>
            <a:r>
              <a:rPr lang="ja-JP" altLang="en-US" sz="1400" dirty="0"/>
              <a:t>　　　　　　　　　宮下 </a:t>
            </a:r>
            <a:r>
              <a:rPr lang="en-US" altLang="ja-JP" sz="1400" dirty="0"/>
              <a:t>(</a:t>
            </a:r>
            <a:r>
              <a:rPr lang="ja-JP" altLang="ja-JP" sz="1400" dirty="0"/>
              <a:t>０３－６２６０－７８０</a:t>
            </a:r>
            <a:r>
              <a:rPr lang="ja-JP" altLang="en-US" sz="1400" dirty="0"/>
              <a:t>９）    </a:t>
            </a:r>
            <a:r>
              <a:rPr lang="en-US" altLang="ja-JP" sz="1400" dirty="0">
                <a:hlinkClick r:id="rId6"/>
              </a:rPr>
              <a:t>miyashita@norin-nenkin.or.jp</a:t>
            </a:r>
            <a:endParaRPr lang="en-US" altLang="ja-JP" sz="1400" dirty="0"/>
          </a:p>
          <a:p>
            <a:endParaRPr lang="en-US" altLang="ja-JP" sz="1400" dirty="0"/>
          </a:p>
          <a:p>
            <a:endParaRPr lang="en-US" altLang="ja-JP" sz="1400" dirty="0"/>
          </a:p>
          <a:p>
            <a:endParaRPr lang="en-US" altLang="ja-JP" sz="1400" dirty="0"/>
          </a:p>
        </p:txBody>
      </p:sp>
    </p:spTree>
    <p:extLst>
      <p:ext uri="{BB962C8B-B14F-4D97-AF65-F5344CB8AC3E}">
        <p14:creationId xmlns:p14="http://schemas.microsoft.com/office/powerpoint/2010/main" val="361716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p:txBody>
          <a:bodyPr/>
          <a:lstStyle/>
          <a:p>
            <a:fld id="{D2D8002D-B5B0-4BAC-B1F6-782DDCCE6D9C}" type="slidenum">
              <a:rPr lang="ja-JP" altLang="en-US" smtClean="0"/>
              <a:pPr/>
              <a:t>3</a:t>
            </a:fld>
            <a:endParaRPr lang="ja-JP" altLang="en-US" dirty="0"/>
          </a:p>
        </p:txBody>
      </p:sp>
      <p:sp>
        <p:nvSpPr>
          <p:cNvPr id="4" name="正方形/長方形 3">
            <a:extLst>
              <a:ext uri="{FF2B5EF4-FFF2-40B4-BE49-F238E27FC236}">
                <a16:creationId xmlns:a16="http://schemas.microsoft.com/office/drawing/2014/main" id="{D97FAC0B-4B0A-4E88-93D8-E425115019B5}"/>
              </a:ext>
            </a:extLst>
          </p:cNvPr>
          <p:cNvSpPr/>
          <p:nvPr/>
        </p:nvSpPr>
        <p:spPr>
          <a:xfrm>
            <a:off x="179512" y="1029688"/>
            <a:ext cx="3497596" cy="1391200"/>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625" lvl="1"/>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ログイン方法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直接</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住所等調査ページ</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にアクセスする場合</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ＵＲＬ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2">
                  <a:extLst>
                    <a:ext uri="{A12FA001-AC4F-418D-AE19-62706E023703}">
                      <ahyp:hlinkClr xmlns="" xmlns:ahyp="http://schemas.microsoft.com/office/drawing/2018/hyperlinkcolor" val="tx"/>
                    </a:ext>
                  </a:extLst>
                </a:hlinkClick>
              </a:rPr>
              <a:t>https://k.norin-nenkin.or.jp/nenkin/</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1"/>
            <a:ext cx="7789470" cy="891181"/>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）農林年金ホームページ（住所未登録者調査ページ）を開く</a:t>
            </a:r>
          </a:p>
        </p:txBody>
      </p:sp>
      <p:sp>
        <p:nvSpPr>
          <p:cNvPr id="9" name="正方形/長方形 8">
            <a:extLst>
              <a:ext uri="{FF2B5EF4-FFF2-40B4-BE49-F238E27FC236}">
                <a16:creationId xmlns:a16="http://schemas.microsoft.com/office/drawing/2014/main" id="{5C9803DB-4874-48EA-BA4C-F5C22F246343}"/>
              </a:ext>
            </a:extLst>
          </p:cNvPr>
          <p:cNvSpPr/>
          <p:nvPr/>
        </p:nvSpPr>
        <p:spPr>
          <a:xfrm>
            <a:off x="198934" y="3123268"/>
            <a:ext cx="3478174" cy="1817900"/>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（２）農林年金ホームページからアクセスする場合</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トップページ下段にある①「住所未登録者調査（団体・受給者専用ページ）」ボタンをクリックすると</a:t>
            </a: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「住所未登録者調査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」サイトが開きます。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33598C58-46CA-49A2-B5AB-7167ECF8E65B}"/>
              </a:ext>
            </a:extLst>
          </p:cNvPr>
          <p:cNvPicPr/>
          <p:nvPr/>
        </p:nvPicPr>
        <p:blipFill rotWithShape="1">
          <a:blip r:embed="rId3">
            <a:extLst>
              <a:ext uri="{28A0092B-C50C-407E-A947-70E740481C1C}">
                <a14:useLocalDpi xmlns:a14="http://schemas.microsoft.com/office/drawing/2010/main" val="0"/>
              </a:ext>
            </a:extLst>
          </a:blip>
          <a:srcRect b="21067"/>
          <a:stretch/>
        </p:blipFill>
        <p:spPr bwMode="auto">
          <a:xfrm>
            <a:off x="3851920" y="1029688"/>
            <a:ext cx="5112568" cy="1920754"/>
          </a:xfrm>
          <a:prstGeom prst="rect">
            <a:avLst/>
          </a:prstGeom>
          <a:ln>
            <a:solidFill>
              <a:schemeClr val="bg1">
                <a:lumMod val="50000"/>
              </a:schemeClr>
            </a:solidFill>
          </a:ln>
          <a:extLst>
            <a:ext uri="{53640926-AAD7-44D8-BBD7-CCE9431645EC}">
              <a14:shadowObscured xmlns:a14="http://schemas.microsoft.com/office/drawing/2010/main"/>
            </a:ext>
          </a:extLst>
        </p:spPr>
      </p:pic>
      <p:sp>
        <p:nvSpPr>
          <p:cNvPr id="3" name="正方形/長方形 2"/>
          <p:cNvSpPr/>
          <p:nvPr/>
        </p:nvSpPr>
        <p:spPr>
          <a:xfrm>
            <a:off x="7452320" y="2636912"/>
            <a:ext cx="11521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5C9803DB-4874-48EA-BA4C-F5C22F246343}"/>
              </a:ext>
            </a:extLst>
          </p:cNvPr>
          <p:cNvSpPr/>
          <p:nvPr/>
        </p:nvSpPr>
        <p:spPr>
          <a:xfrm>
            <a:off x="198934" y="5398714"/>
            <a:ext cx="3478174" cy="1171986"/>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625" lvl="1"/>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初めて団体・受給者専用ページをクリックする場合、ユーザー名とパスワードを求められることがありますが、こちらの　ユーザー名とパスワードは　住所未登録者調査の団体別のユーザー名・パスワードではなく、</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ユーザー名；</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000910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、パスワード；</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1404105</a:t>
            </a:r>
          </a:p>
          <a:p>
            <a:pPr marL="1625" lvl="1"/>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a:stretch>
            <a:fillRect/>
          </a:stretch>
        </p:blipFill>
        <p:spPr>
          <a:xfrm>
            <a:off x="6010382" y="4561423"/>
            <a:ext cx="2954105" cy="1743062"/>
          </a:xfrm>
          <a:prstGeom prst="rect">
            <a:avLst/>
          </a:prstGeom>
          <a:ln>
            <a:solidFill>
              <a:schemeClr val="bg1">
                <a:lumMod val="75000"/>
              </a:schemeClr>
            </a:solidFill>
          </a:ln>
        </p:spPr>
      </p:pic>
      <p:sp>
        <p:nvSpPr>
          <p:cNvPr id="15" name="正方形/長方形 14"/>
          <p:cNvSpPr/>
          <p:nvPr/>
        </p:nvSpPr>
        <p:spPr>
          <a:xfrm>
            <a:off x="6876256" y="5877272"/>
            <a:ext cx="864096" cy="427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右矢印 15"/>
          <p:cNvSpPr/>
          <p:nvPr/>
        </p:nvSpPr>
        <p:spPr>
          <a:xfrm>
            <a:off x="5601459" y="5755073"/>
            <a:ext cx="408923" cy="576064"/>
          </a:xfrm>
          <a:prstGeom prs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a:t>
            </a:r>
          </a:p>
        </p:txBody>
      </p:sp>
      <p:sp>
        <p:nvSpPr>
          <p:cNvPr id="17" name="右矢印 16"/>
          <p:cNvSpPr/>
          <p:nvPr/>
        </p:nvSpPr>
        <p:spPr>
          <a:xfrm>
            <a:off x="3528864" y="1456869"/>
            <a:ext cx="408923" cy="576064"/>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移動</a:t>
            </a:r>
          </a:p>
        </p:txBody>
      </p:sp>
      <p:cxnSp>
        <p:nvCxnSpPr>
          <p:cNvPr id="7" name="直線コネクタ 6"/>
          <p:cNvCxnSpPr/>
          <p:nvPr/>
        </p:nvCxnSpPr>
        <p:spPr>
          <a:xfrm>
            <a:off x="173240" y="3068960"/>
            <a:ext cx="8784975"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2987824" y="3109942"/>
            <a:ext cx="2589621" cy="3480747"/>
            <a:chOff x="2987824" y="3109942"/>
            <a:chExt cx="2589621" cy="3480747"/>
          </a:xfrm>
        </p:grpSpPr>
        <p:grpSp>
          <p:nvGrpSpPr>
            <p:cNvPr id="21" name="グループ化 20"/>
            <p:cNvGrpSpPr/>
            <p:nvPr/>
          </p:nvGrpSpPr>
          <p:grpSpPr>
            <a:xfrm>
              <a:off x="3392645" y="3109942"/>
              <a:ext cx="2184800" cy="3480747"/>
              <a:chOff x="3392645" y="3109942"/>
              <a:chExt cx="2184800" cy="3480747"/>
            </a:xfrm>
          </p:grpSpPr>
          <p:grpSp>
            <p:nvGrpSpPr>
              <p:cNvPr id="19" name="グループ化 18"/>
              <p:cNvGrpSpPr/>
              <p:nvPr/>
            </p:nvGrpSpPr>
            <p:grpSpPr>
              <a:xfrm>
                <a:off x="3392645" y="3109942"/>
                <a:ext cx="2184800" cy="3474084"/>
                <a:chOff x="3380150" y="2780928"/>
                <a:chExt cx="2184800" cy="3474084"/>
              </a:xfrm>
            </p:grpSpPr>
            <p:pic>
              <p:nvPicPr>
                <p:cNvPr id="12" name="図 11"/>
                <p:cNvPicPr>
                  <a:picLocks noChangeAspect="1"/>
                </p:cNvPicPr>
                <p:nvPr/>
              </p:nvPicPr>
              <p:blipFill>
                <a:blip r:embed="rId5"/>
                <a:stretch>
                  <a:fillRect/>
                </a:stretch>
              </p:blipFill>
              <p:spPr>
                <a:xfrm>
                  <a:off x="3815411" y="2780928"/>
                  <a:ext cx="1749539" cy="3474084"/>
                </a:xfrm>
                <a:prstGeom prst="rect">
                  <a:avLst/>
                </a:prstGeom>
                <a:ln>
                  <a:solidFill>
                    <a:schemeClr val="bg1">
                      <a:lumMod val="75000"/>
                    </a:schemeClr>
                  </a:solidFill>
                </a:ln>
              </p:spPr>
            </p:pic>
            <p:cxnSp>
              <p:nvCxnSpPr>
                <p:cNvPr id="18" name="直線矢印コネクタ 17"/>
                <p:cNvCxnSpPr/>
                <p:nvPr/>
              </p:nvCxnSpPr>
              <p:spPr>
                <a:xfrm>
                  <a:off x="3380150" y="3745556"/>
                  <a:ext cx="939317" cy="21889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正方形/長方形 13"/>
              <p:cNvSpPr/>
              <p:nvPr/>
            </p:nvSpPr>
            <p:spPr>
              <a:xfrm>
                <a:off x="4313699" y="6297822"/>
                <a:ext cx="504056" cy="2928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5" name="直線コネクタ 24"/>
            <p:cNvCxnSpPr/>
            <p:nvPr/>
          </p:nvCxnSpPr>
          <p:spPr>
            <a:xfrm flipH="1">
              <a:off x="2987824" y="4074570"/>
              <a:ext cx="4048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206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p:txBody>
          <a:bodyPr/>
          <a:lstStyle/>
          <a:p>
            <a:fld id="{D2D8002D-B5B0-4BAC-B1F6-782DDCCE6D9C}" type="slidenum">
              <a:rPr lang="ja-JP" altLang="en-US" smtClean="0"/>
              <a:pPr/>
              <a:t>4</a:t>
            </a:fld>
            <a:endParaRPr lang="ja-JP" altLang="en-US" dirty="0"/>
          </a:p>
        </p:txBody>
      </p:sp>
      <p:sp>
        <p:nvSpPr>
          <p:cNvPr id="13" name="正方形/長方形 12">
            <a:extLst>
              <a:ext uri="{FF2B5EF4-FFF2-40B4-BE49-F238E27FC236}">
                <a16:creationId xmlns:a16="http://schemas.microsoft.com/office/drawing/2014/main" id="{2685DDC8-196D-4374-B616-CF1A4E6E7581}"/>
              </a:ext>
            </a:extLst>
          </p:cNvPr>
          <p:cNvSpPr/>
          <p:nvPr/>
        </p:nvSpPr>
        <p:spPr>
          <a:xfrm>
            <a:off x="-3812" y="-4490"/>
            <a:ext cx="7789470" cy="856304"/>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）団体内ページ（未登録者リスト）へのアクセス</a:t>
            </a:r>
          </a:p>
        </p:txBody>
      </p:sp>
      <p:sp>
        <p:nvSpPr>
          <p:cNvPr id="19" name="テキスト ボックス 18">
            <a:extLst>
              <a:ext uri="{FF2B5EF4-FFF2-40B4-BE49-F238E27FC236}">
                <a16:creationId xmlns:a16="http://schemas.microsoft.com/office/drawing/2014/main" id="{44565D45-8C2C-40DA-979B-4657C1FB0735}"/>
              </a:ext>
            </a:extLst>
          </p:cNvPr>
          <p:cNvSpPr txBox="1"/>
          <p:nvPr/>
        </p:nvSpPr>
        <p:spPr>
          <a:xfrm>
            <a:off x="1115616" y="1344543"/>
            <a:ext cx="6722104" cy="1015663"/>
          </a:xfrm>
          <a:prstGeom prst="rect">
            <a:avLst/>
          </a:prstGeom>
          <a:solidFill>
            <a:schemeClr val="bg1">
              <a:lumMod val="95000"/>
            </a:schemeClr>
          </a:solidFill>
          <a:ln>
            <a:solidFill>
              <a:srgbClr val="0070C0"/>
            </a:solidFill>
          </a:ln>
        </p:spPr>
        <p:txBody>
          <a:bodyPr wrap="square" rtlCol="0">
            <a:spAutoFit/>
          </a:bodyPr>
          <a:lstStyle/>
          <a:p>
            <a:pPr marL="1625" lvl="1"/>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 住所未登録者の情報はこちらから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ボタンをクリックすると個人情報掲載ページにアクセスすることになり、ユーザーＩＤとパスワードの入力が求められます。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en-US" altLang="ja-JP" sz="1200" dirty="0">
                <a:latin typeface="Meiryo UI" panose="020B0604030504040204" pitchFamily="50" charset="-128"/>
                <a:ea typeface="Meiryo UI" panose="020B0604030504040204" pitchFamily="50" charset="-128"/>
                <a:cs typeface="Meiryo UI" panose="020B0604030504040204" pitchFamily="50" charset="-128"/>
              </a:rPr>
              <a:t>ID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とーザーパスワードは「個人情報の提供に係る同意書」をご提出いただいた団体に郵送しています。（再発行（郵送）も可能です）</a:t>
            </a:r>
          </a:p>
        </p:txBody>
      </p:sp>
      <p:pic>
        <p:nvPicPr>
          <p:cNvPr id="8" name="図 7">
            <a:extLst>
              <a:ext uri="{FF2B5EF4-FFF2-40B4-BE49-F238E27FC236}">
                <a16:creationId xmlns:a16="http://schemas.microsoft.com/office/drawing/2014/main" id="{CAB3CDF4-C607-4694-9BF8-FDFB38753F10}"/>
              </a:ext>
            </a:extLst>
          </p:cNvPr>
          <p:cNvPicPr/>
          <p:nvPr/>
        </p:nvPicPr>
        <p:blipFill rotWithShape="1">
          <a:blip r:embed="rId2" cstate="print">
            <a:extLst>
              <a:ext uri="{28A0092B-C50C-407E-A947-70E740481C1C}">
                <a14:useLocalDpi xmlns:a14="http://schemas.microsoft.com/office/drawing/2010/main" val="0"/>
              </a:ext>
            </a:extLst>
          </a:blip>
          <a:srcRect b="21691"/>
          <a:stretch/>
        </p:blipFill>
        <p:spPr bwMode="auto">
          <a:xfrm>
            <a:off x="1122005" y="2628062"/>
            <a:ext cx="3464548" cy="2357349"/>
          </a:xfrm>
          <a:prstGeom prst="rect">
            <a:avLst/>
          </a:prstGeom>
          <a:ln>
            <a:solidFill>
              <a:schemeClr val="bg1">
                <a:lumMod val="50000"/>
              </a:schemeClr>
            </a:solidFill>
          </a:ln>
          <a:extLst>
            <a:ext uri="{53640926-AAD7-44D8-BBD7-CCE9431645EC}">
              <a14:shadowObscured xmlns:a14="http://schemas.microsoft.com/office/drawing/2010/main"/>
            </a:ext>
          </a:extLst>
        </p:spPr>
      </p:pic>
      <p:grpSp>
        <p:nvGrpSpPr>
          <p:cNvPr id="6" name="グループ化 5"/>
          <p:cNvGrpSpPr/>
          <p:nvPr/>
        </p:nvGrpSpPr>
        <p:grpSpPr>
          <a:xfrm>
            <a:off x="5220072" y="2648579"/>
            <a:ext cx="2617648" cy="3714386"/>
            <a:chOff x="5220072" y="2648579"/>
            <a:chExt cx="2617648" cy="3714386"/>
          </a:xfrm>
        </p:grpSpPr>
        <p:pic>
          <p:nvPicPr>
            <p:cNvPr id="3" name="図 2"/>
            <p:cNvPicPr>
              <a:picLocks noChangeAspect="1"/>
            </p:cNvPicPr>
            <p:nvPr/>
          </p:nvPicPr>
          <p:blipFill>
            <a:blip r:embed="rId3"/>
            <a:stretch>
              <a:fillRect/>
            </a:stretch>
          </p:blipFill>
          <p:spPr>
            <a:xfrm>
              <a:off x="5220072" y="2648579"/>
              <a:ext cx="2617648" cy="3714386"/>
            </a:xfrm>
            <a:prstGeom prst="rect">
              <a:avLst/>
            </a:prstGeom>
            <a:ln>
              <a:solidFill>
                <a:schemeClr val="bg1">
                  <a:lumMod val="75000"/>
                </a:schemeClr>
              </a:solidFill>
            </a:ln>
          </p:spPr>
        </p:pic>
        <p:cxnSp>
          <p:nvCxnSpPr>
            <p:cNvPr id="5" name="直線コネクタ 4"/>
            <p:cNvCxnSpPr/>
            <p:nvPr/>
          </p:nvCxnSpPr>
          <p:spPr>
            <a:xfrm>
              <a:off x="5652120" y="5589240"/>
              <a:ext cx="15841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450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728874" y="3346267"/>
            <a:ext cx="7056784" cy="1319191"/>
          </a:xfrm>
          <a:prstGeom prst="rect">
            <a:avLst/>
          </a:prstGeom>
        </p:spPr>
      </p:pic>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p:txBody>
          <a:bodyPr/>
          <a:lstStyle/>
          <a:p>
            <a:fld id="{D2D8002D-B5B0-4BAC-B1F6-782DDCCE6D9C}" type="slidenum">
              <a:rPr lang="ja-JP" altLang="en-US" smtClean="0"/>
              <a:pPr/>
              <a:t>5</a:t>
            </a:fld>
            <a:endParaRPr lang="ja-JP" altLang="en-US" dirty="0"/>
          </a:p>
        </p:txBody>
      </p:sp>
      <p:sp>
        <p:nvSpPr>
          <p:cNvPr id="19" name="テキスト ボックス 18">
            <a:extLst>
              <a:ext uri="{FF2B5EF4-FFF2-40B4-BE49-F238E27FC236}">
                <a16:creationId xmlns:a16="http://schemas.microsoft.com/office/drawing/2014/main" id="{44565D45-8C2C-40DA-979B-4657C1FB0735}"/>
              </a:ext>
            </a:extLst>
          </p:cNvPr>
          <p:cNvSpPr txBox="1"/>
          <p:nvPr/>
        </p:nvSpPr>
        <p:spPr>
          <a:xfrm>
            <a:off x="627493" y="5087993"/>
            <a:ext cx="7889013" cy="1384995"/>
          </a:xfrm>
          <a:prstGeom prst="rect">
            <a:avLst/>
          </a:prstGeom>
          <a:solidFill>
            <a:schemeClr val="bg1">
              <a:lumMod val="95000"/>
            </a:schemeClr>
          </a:solidFill>
          <a:ln>
            <a:solidFill>
              <a:srgbClr val="0070C0"/>
            </a:solidFill>
          </a:ln>
        </p:spPr>
        <p:txBody>
          <a:bodyPr wrap="square" rtlCol="0">
            <a:spAutoFit/>
          </a:bodyPr>
          <a:lstStyle/>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これまで調査へのご協力をお願いしていた住所未登録者（③、④）に加え、令和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月下旬に、未請求者（①）、未裁定者（②）の一覧表を追加いたしました。</a:t>
            </a:r>
          </a:p>
          <a:p>
            <a:pPr marL="173075" lvl="1"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未請求者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（③）、住所未登録者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未裁定者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（④）には、住所は登録されているものの、文書を送付してもご返事がない方等が含まれます。</a:t>
            </a: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未請求者：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日以前生まれ（</a:t>
            </a:r>
            <a:r>
              <a:rPr lang="ja-JP" altLang="en-US" sz="1200" dirty="0"/>
              <a:t>令和</a:t>
            </a:r>
            <a:r>
              <a:rPr lang="en-US" altLang="ja-JP" sz="1200" dirty="0"/>
              <a:t>2</a:t>
            </a:r>
            <a:r>
              <a:rPr lang="ja-JP" altLang="en-US" sz="1200" dirty="0"/>
              <a:t>年</a:t>
            </a:r>
            <a:r>
              <a:rPr lang="en-US" altLang="ja-JP" sz="1200" dirty="0"/>
              <a:t>3</a:t>
            </a:r>
            <a:r>
              <a:rPr lang="ja-JP" altLang="en-US" sz="1200" dirty="0"/>
              <a:t>月末までに特例年金支給開始年齢到達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未裁定者：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S32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日以後生まれ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45">
            <a:extLst>
              <a:ext uri="{FF2B5EF4-FFF2-40B4-BE49-F238E27FC236}">
                <a16:creationId xmlns:a16="http://schemas.microsoft.com/office/drawing/2014/main" id="{F2AF32CE-62C1-44A3-90D1-E90104B8574D}"/>
              </a:ext>
            </a:extLst>
          </p:cNvPr>
          <p:cNvSpPr/>
          <p:nvPr/>
        </p:nvSpPr>
        <p:spPr>
          <a:xfrm>
            <a:off x="1043608" y="4762969"/>
            <a:ext cx="2659576" cy="401320"/>
          </a:xfrm>
          <a:prstGeom prst="wedgeRoundRectCallout">
            <a:avLst>
              <a:gd name="adj1" fmla="val -45058"/>
              <a:gd name="adj2" fmla="val -751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lnSpc>
                <a:spcPts val="1200"/>
              </a:lnSpc>
              <a:spcAft>
                <a:spcPts val="0"/>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住所が登録</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た場合はリストから削除されます</a:t>
            </a: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98792092-2137-479E-A34C-AE7D10EA90A7}"/>
              </a:ext>
            </a:extLst>
          </p:cNvPr>
          <p:cNvSpPr/>
          <p:nvPr/>
        </p:nvSpPr>
        <p:spPr>
          <a:xfrm>
            <a:off x="-3812" y="-4491"/>
            <a:ext cx="7789470" cy="623616"/>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）住所未登録者等の対象者リストについて①</a:t>
            </a:r>
          </a:p>
        </p:txBody>
      </p:sp>
      <p:sp>
        <p:nvSpPr>
          <p:cNvPr id="4" name="正方形/長方形 3">
            <a:extLst>
              <a:ext uri="{FF2B5EF4-FFF2-40B4-BE49-F238E27FC236}">
                <a16:creationId xmlns:a16="http://schemas.microsoft.com/office/drawing/2014/main" id="{D97FAC0B-4B0A-4E88-93D8-E425115019B5}"/>
              </a:ext>
            </a:extLst>
          </p:cNvPr>
          <p:cNvSpPr/>
          <p:nvPr/>
        </p:nvSpPr>
        <p:spPr>
          <a:xfrm>
            <a:off x="560204" y="736630"/>
            <a:ext cx="7956302" cy="2033067"/>
          </a:xfrm>
          <a:prstGeom prst="rect">
            <a:avLst/>
          </a:prstGeom>
          <a:solidFill>
            <a:schemeClr val="accent4">
              <a:lumMod val="20000"/>
              <a:lumOff val="80000"/>
            </a:schemeClr>
          </a:soli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農林年金の住所調査ホームページから「住所未登録者等リスト」を閲覧し調査対象者をご確認ください。</a:t>
            </a: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リストは、以下の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種類に分類されています。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未請求者リスト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未請求者リスト（年金の請求が未了の方で③の方を除く方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625" lvl="1"/>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未裁定者リスト（一時金等の請求が未了の方で④の方を除く方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625" lvl="1"/>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住所未登録者リスト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➂　住所未登録者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未請求者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未請求の方で住所が未登録または登録済の住所に郵便物が届かなかった方）</a:t>
            </a:r>
          </a:p>
          <a:p>
            <a:pPr marL="1625" lvl="1"/>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住所未登録者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未裁定者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未裁定の方で住所が未登録または登録済の住所に郵便物が届かなかった方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625" lvl="1"/>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25" lvl="1"/>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リスト名を</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DL</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しますとエクセルファイルとなっていて、</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XX_X.xls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となっています。先頭の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XX</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には県番号</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_X</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は上記①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④の数字が入っています。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リストは毎月中旬頃に更新します</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吹き出し 34">
            <a:extLst>
              <a:ext uri="{FF2B5EF4-FFF2-40B4-BE49-F238E27FC236}">
                <a16:creationId xmlns:a16="http://schemas.microsoft.com/office/drawing/2014/main" id="{63D55EF4-0C41-4BB1-A193-1BCD4C28F9E3}"/>
              </a:ext>
            </a:extLst>
          </p:cNvPr>
          <p:cNvSpPr/>
          <p:nvPr/>
        </p:nvSpPr>
        <p:spPr>
          <a:xfrm>
            <a:off x="4504711" y="2706111"/>
            <a:ext cx="2731584" cy="720973"/>
          </a:xfrm>
          <a:prstGeom prst="wedgeRoundRectCallout">
            <a:avLst>
              <a:gd name="adj1" fmla="val -38672"/>
              <a:gd name="adj2" fmla="val 744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lnSpc>
                <a:spcPts val="1400"/>
              </a:lnSpc>
              <a:spcAft>
                <a:spcPts val="0"/>
              </a:spcAft>
            </a:pP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取得年月日を見て「同期の誰々さんが所在を知らないか聞いてみよう」などの方法で調査をお願いします。</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824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95F4F1E-3291-47A9-BB55-EAB1D87937CA}"/>
              </a:ext>
            </a:extLst>
          </p:cNvPr>
          <p:cNvPicPr>
            <a:picLocks noChangeAspect="1"/>
          </p:cNvPicPr>
          <p:nvPr/>
        </p:nvPicPr>
        <p:blipFill>
          <a:blip r:embed="rId2"/>
          <a:stretch>
            <a:fillRect/>
          </a:stretch>
        </p:blipFill>
        <p:spPr>
          <a:xfrm>
            <a:off x="1272400" y="2484802"/>
            <a:ext cx="6567130" cy="3986390"/>
          </a:xfrm>
          <a:prstGeom prst="rect">
            <a:avLst/>
          </a:prstGeom>
        </p:spPr>
      </p:pic>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6</a:t>
            </a:fld>
            <a:endParaRPr lang="ja-JP" altLang="en-US" dirty="0"/>
          </a:p>
        </p:txBody>
      </p:sp>
      <p:sp>
        <p:nvSpPr>
          <p:cNvPr id="19" name="テキスト ボックス 18">
            <a:extLst>
              <a:ext uri="{FF2B5EF4-FFF2-40B4-BE49-F238E27FC236}">
                <a16:creationId xmlns:a16="http://schemas.microsoft.com/office/drawing/2014/main" id="{44565D45-8C2C-40DA-979B-4657C1FB0735}"/>
              </a:ext>
            </a:extLst>
          </p:cNvPr>
          <p:cNvSpPr txBox="1"/>
          <p:nvPr/>
        </p:nvSpPr>
        <p:spPr>
          <a:xfrm>
            <a:off x="1304732" y="788017"/>
            <a:ext cx="6567130" cy="1384995"/>
          </a:xfrm>
          <a:prstGeom prst="rect">
            <a:avLst/>
          </a:prstGeom>
          <a:solidFill>
            <a:schemeClr val="bg1">
              <a:lumMod val="95000"/>
            </a:schemeClr>
          </a:solidFill>
          <a:ln>
            <a:solidFill>
              <a:srgbClr val="0070C0"/>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住所未登録者リスト等のページには、月別に①未請求者リスト、②未裁定者リスト、③住所未登録者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未請求者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リスト、④住所未登録者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未裁定者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ファイルが掲載されています。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調査対象者が掲載されていますのでご確認ください。</a:t>
            </a:r>
          </a:p>
          <a:p>
            <a:pPr marL="1625" lvl="1"/>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ただし、一部のリストが表示されない団体もあります。「表示されない」＝「対象者が存在していない」または、「そのリストに載っていた住所未登録者等が解消された」ということになります。</a:t>
            </a:r>
          </a:p>
        </p:txBody>
      </p:sp>
      <p:sp>
        <p:nvSpPr>
          <p:cNvPr id="9" name="角丸四角形吹き出し 3">
            <a:extLst>
              <a:ext uri="{FF2B5EF4-FFF2-40B4-BE49-F238E27FC236}">
                <a16:creationId xmlns:a16="http://schemas.microsoft.com/office/drawing/2014/main" id="{57FD6BCE-EE51-424B-8161-A3F1D8B4E908}"/>
              </a:ext>
            </a:extLst>
          </p:cNvPr>
          <p:cNvSpPr/>
          <p:nvPr/>
        </p:nvSpPr>
        <p:spPr>
          <a:xfrm>
            <a:off x="5580112" y="3463892"/>
            <a:ext cx="2736304" cy="2880320"/>
          </a:xfrm>
          <a:prstGeom prst="wedgeRoundRectCallout">
            <a:avLst>
              <a:gd name="adj1" fmla="val -67055"/>
              <a:gd name="adj2" fmla="val -190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①未請求者リスト</a:t>
            </a:r>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②未裁定者リスト</a:t>
            </a:r>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③住所未登録者</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未請求者</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リスト</a:t>
            </a:r>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④住所未登録者</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未裁定者</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リスト</a:t>
            </a:r>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a:t>
            </a:r>
            <a:r>
              <a:rPr lang="en-US" altLang="ja-JP"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sz="1200" kern="100"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つの</a:t>
            </a: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ファイルが掲載されています。</a:t>
            </a:r>
            <a:endParaRPr lang="ja-JP" altLang="en-US"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調査対象者が掲載されていますのでご確認ください。</a:t>
            </a:r>
            <a:endParaRPr lang="en-US" alt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ただし、一部のリストが表示されない団体もあります。「表示されない」＝</a:t>
            </a:r>
            <a:r>
              <a:rPr lang="ja-JP" altLang="en-US" sz="12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「対象者が存在していない」、または、</a:t>
            </a:r>
            <a:r>
              <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「そのリストに載っていた住所未登録者等が解消された」ということになります。</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816B8AB-B1DF-4D76-86F7-61ADE7D911AD}"/>
              </a:ext>
            </a:extLst>
          </p:cNvPr>
          <p:cNvSpPr/>
          <p:nvPr/>
        </p:nvSpPr>
        <p:spPr>
          <a:xfrm>
            <a:off x="-3812" y="-4491"/>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）住所未登録者等の対象者リストについて②</a:t>
            </a:r>
          </a:p>
        </p:txBody>
      </p:sp>
    </p:spTree>
    <p:extLst>
      <p:ext uri="{BB962C8B-B14F-4D97-AF65-F5344CB8AC3E}">
        <p14:creationId xmlns:p14="http://schemas.microsoft.com/office/powerpoint/2010/main" val="273380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7</a:t>
            </a:fld>
            <a:endParaRPr lang="ja-JP" altLang="en-US" dirty="0"/>
          </a:p>
        </p:txBody>
      </p:sp>
      <p:sp>
        <p:nvSpPr>
          <p:cNvPr id="19" name="テキスト ボックス 18">
            <a:extLst>
              <a:ext uri="{FF2B5EF4-FFF2-40B4-BE49-F238E27FC236}">
                <a16:creationId xmlns:a16="http://schemas.microsoft.com/office/drawing/2014/main" id="{44565D45-8C2C-40DA-979B-4657C1FB0735}"/>
              </a:ext>
            </a:extLst>
          </p:cNvPr>
          <p:cNvSpPr txBox="1"/>
          <p:nvPr/>
        </p:nvSpPr>
        <p:spPr>
          <a:xfrm>
            <a:off x="1144419" y="868216"/>
            <a:ext cx="6567130" cy="646331"/>
          </a:xfrm>
          <a:prstGeom prst="rect">
            <a:avLst/>
          </a:prstGeom>
          <a:solidFill>
            <a:schemeClr val="bg1">
              <a:lumMod val="95000"/>
            </a:schemeClr>
          </a:solidFill>
          <a:ln>
            <a:solidFill>
              <a:srgbClr val="0070C0"/>
            </a:solidFill>
          </a:ln>
        </p:spPr>
        <p:txBody>
          <a:bodyPr wrap="square" rtlCol="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③住所未登録者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未請求者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リスト（特例一時金が未請求の方で住所が未登録または登録済の住所に郵便物が届かなかった方）、④住所未登録者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未裁定者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リスト（未裁定の方で住所が未登録または登録済の住所に郵便物が届かなかった方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の追加ステータス欄は以下の通り区分しております。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816B8AB-B1DF-4D76-86F7-61ADE7D911AD}"/>
              </a:ext>
            </a:extLst>
          </p:cNvPr>
          <p:cNvSpPr/>
          <p:nvPr/>
        </p:nvSpPr>
        <p:spPr>
          <a:xfrm>
            <a:off x="-3812" y="-4491"/>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）住所未登録者等の対象者リストについて③</a:t>
            </a:r>
          </a:p>
        </p:txBody>
      </p:sp>
      <p:graphicFrame>
        <p:nvGraphicFramePr>
          <p:cNvPr id="3" name="表 2"/>
          <p:cNvGraphicFramePr>
            <a:graphicFrameLocks noGrp="1"/>
          </p:cNvGraphicFramePr>
          <p:nvPr>
            <p:extLst>
              <p:ext uri="{D42A27DB-BD31-4B8C-83A1-F6EECF244321}">
                <p14:modId xmlns:p14="http://schemas.microsoft.com/office/powerpoint/2010/main" val="372186933"/>
              </p:ext>
            </p:extLst>
          </p:nvPr>
        </p:nvGraphicFramePr>
        <p:xfrm>
          <a:off x="827584" y="1628800"/>
          <a:ext cx="7128792" cy="2403326"/>
        </p:xfrm>
        <a:graphic>
          <a:graphicData uri="http://schemas.openxmlformats.org/drawingml/2006/table">
            <a:tbl>
              <a:tblPr firstRow="1" bandRow="1">
                <a:tableStyleId>{5C22544A-7EE6-4342-B048-85BDC9FD1C3A}</a:tableStyleId>
              </a:tblPr>
              <a:tblGrid>
                <a:gridCol w="1958460">
                  <a:extLst>
                    <a:ext uri="{9D8B030D-6E8A-4147-A177-3AD203B41FA5}">
                      <a16:colId xmlns:a16="http://schemas.microsoft.com/office/drawing/2014/main" val="4290475750"/>
                    </a:ext>
                  </a:extLst>
                </a:gridCol>
                <a:gridCol w="5170332">
                  <a:extLst>
                    <a:ext uri="{9D8B030D-6E8A-4147-A177-3AD203B41FA5}">
                      <a16:colId xmlns:a16="http://schemas.microsoft.com/office/drawing/2014/main" val="2996762896"/>
                    </a:ext>
                  </a:extLst>
                </a:gridCol>
              </a:tblGrid>
              <a:tr h="300416">
                <a:tc>
                  <a:txBody>
                    <a:bodyPr/>
                    <a:lstStyle/>
                    <a:p>
                      <a:pPr algn="ctr"/>
                      <a:r>
                        <a:rPr kumimoji="1" lang="ja-JP" altLang="en-US" sz="1200" dirty="0">
                          <a:latin typeface="Meiryo UI" panose="020B0604030504040204" pitchFamily="50" charset="-128"/>
                          <a:ea typeface="Meiryo UI" panose="020B0604030504040204" pitchFamily="50" charset="-128"/>
                        </a:rPr>
                        <a:t>追加ステータス区分</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区分内容</a:t>
                      </a:r>
                    </a:p>
                  </a:txBody>
                  <a:tcPr/>
                </a:tc>
                <a:extLst>
                  <a:ext uri="{0D108BD9-81ED-4DB2-BD59-A6C34878D82A}">
                    <a16:rowId xmlns:a16="http://schemas.microsoft.com/office/drawing/2014/main" val="1743768466"/>
                  </a:ext>
                </a:extLst>
              </a:tr>
              <a:tr h="275381">
                <a:tc>
                  <a:txBody>
                    <a:bodyPr/>
                    <a:lstStyle/>
                    <a:p>
                      <a:r>
                        <a:rPr kumimoji="1" lang="ja-JP" altLang="en-US" sz="1050" dirty="0">
                          <a:latin typeface="Meiryo UI" panose="020B0604030504040204" pitchFamily="50" charset="-128"/>
                          <a:ea typeface="Meiryo UI" panose="020B0604030504040204" pitchFamily="50" charset="-128"/>
                        </a:rPr>
                        <a:t>統合前未請求者</a:t>
                      </a:r>
                    </a:p>
                  </a:txBody>
                  <a:tcPr anchor="ctr">
                    <a:solidFill>
                      <a:schemeClr val="bg1">
                        <a:lumMod val="9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統合前（平成</a:t>
                      </a:r>
                      <a:r>
                        <a:rPr kumimoji="1" lang="en-US" altLang="ja-JP" sz="1050" dirty="0">
                          <a:latin typeface="Meiryo UI" panose="020B0604030504040204" pitchFamily="50" charset="-128"/>
                          <a:ea typeface="Meiryo UI" panose="020B0604030504040204" pitchFamily="50" charset="-128"/>
                        </a:rPr>
                        <a:t>14</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月</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日以前）に受給権が発生する年金の未請求者</a:t>
                      </a:r>
                    </a:p>
                  </a:txBody>
                  <a:tcPr>
                    <a:solidFill>
                      <a:schemeClr val="bg1">
                        <a:lumMod val="95000"/>
                      </a:schemeClr>
                    </a:solidFill>
                  </a:tcPr>
                </a:tc>
                <a:extLst>
                  <a:ext uri="{0D108BD9-81ED-4DB2-BD59-A6C34878D82A}">
                    <a16:rowId xmlns:a16="http://schemas.microsoft.com/office/drawing/2014/main" val="3265903252"/>
                  </a:ext>
                </a:extLst>
              </a:tr>
              <a:tr h="275381">
                <a:tc>
                  <a:txBody>
                    <a:bodyPr/>
                    <a:lstStyle/>
                    <a:p>
                      <a:r>
                        <a:rPr kumimoji="1" lang="ja-JP" altLang="en-US" sz="1050" dirty="0">
                          <a:latin typeface="Meiryo UI" panose="020B0604030504040204" pitchFamily="50" charset="-128"/>
                          <a:ea typeface="Meiryo UI" panose="020B0604030504040204" pitchFamily="50" charset="-128"/>
                        </a:rPr>
                        <a:t>退一返還者</a:t>
                      </a:r>
                    </a:p>
                  </a:txBody>
                  <a:tcPr anchor="ctr">
                    <a:solidFill>
                      <a:schemeClr val="bg1">
                        <a:lumMod val="9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以前に受けた退職一時金の返還を要し、かつ特例一時金の支払いもできる方</a:t>
                      </a:r>
                    </a:p>
                  </a:txBody>
                  <a:tcPr>
                    <a:solidFill>
                      <a:schemeClr val="bg1">
                        <a:lumMod val="95000"/>
                      </a:schemeClr>
                    </a:solidFill>
                  </a:tcPr>
                </a:tc>
                <a:extLst>
                  <a:ext uri="{0D108BD9-81ED-4DB2-BD59-A6C34878D82A}">
                    <a16:rowId xmlns:a16="http://schemas.microsoft.com/office/drawing/2014/main" val="2749387923"/>
                  </a:ext>
                </a:extLst>
              </a:tr>
              <a:tr h="275381">
                <a:tc>
                  <a:txBody>
                    <a:bodyPr/>
                    <a:lstStyle/>
                    <a:p>
                      <a:r>
                        <a:rPr kumimoji="1" lang="ja-JP" altLang="en-US" sz="1050" dirty="0">
                          <a:latin typeface="Meiryo UI" panose="020B0604030504040204" pitchFamily="50" charset="-128"/>
                          <a:ea typeface="Meiryo UI" panose="020B0604030504040204" pitchFamily="50" charset="-128"/>
                        </a:rPr>
                        <a:t>住所登録届未回答者</a:t>
                      </a:r>
                    </a:p>
                  </a:txBody>
                  <a:tcPr anchor="ctr">
                    <a:solidFill>
                      <a:schemeClr val="bg1">
                        <a:lumMod val="9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平成</a:t>
                      </a:r>
                      <a:r>
                        <a:rPr kumimoji="1" lang="en-US" altLang="ja-JP" sz="1050" dirty="0">
                          <a:latin typeface="Meiryo UI" panose="020B0604030504040204" pitchFamily="50" charset="-128"/>
                          <a:ea typeface="Meiryo UI" panose="020B0604030504040204" pitchFamily="50" charset="-128"/>
                        </a:rPr>
                        <a:t>28</a:t>
                      </a:r>
                      <a:r>
                        <a:rPr kumimoji="1" lang="ja-JP" altLang="en-US" sz="1050" dirty="0">
                          <a:latin typeface="Meiryo UI" panose="020B0604030504040204" pitchFamily="50" charset="-128"/>
                          <a:ea typeface="Meiryo UI" panose="020B0604030504040204" pitchFamily="50" charset="-128"/>
                        </a:rPr>
                        <a:t>年以降農林年金で行った調査に対し回答がなかった方</a:t>
                      </a:r>
                    </a:p>
                  </a:txBody>
                  <a:tcPr>
                    <a:solidFill>
                      <a:schemeClr val="bg1">
                        <a:lumMod val="95000"/>
                      </a:schemeClr>
                    </a:solidFill>
                  </a:tcPr>
                </a:tc>
                <a:extLst>
                  <a:ext uri="{0D108BD9-81ED-4DB2-BD59-A6C34878D82A}">
                    <a16:rowId xmlns:a16="http://schemas.microsoft.com/office/drawing/2014/main" val="834592276"/>
                  </a:ext>
                </a:extLst>
              </a:tr>
              <a:tr h="275381">
                <a:tc>
                  <a:txBody>
                    <a:bodyPr/>
                    <a:lstStyle/>
                    <a:p>
                      <a:r>
                        <a:rPr kumimoji="1" lang="ja-JP" altLang="en-US" sz="1050" dirty="0">
                          <a:latin typeface="Meiryo UI" panose="020B0604030504040204" pitchFamily="50" charset="-128"/>
                          <a:ea typeface="Meiryo UI" panose="020B0604030504040204" pitchFamily="50" charset="-128"/>
                        </a:rPr>
                        <a:t>送付先不着者</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登録の住所宛てに送付した制度完了のお知らせ等の送付物が宛て先不明となって戻ってきた方</a:t>
                      </a:r>
                    </a:p>
                  </a:txBody>
                  <a:tcPr>
                    <a:solidFill>
                      <a:schemeClr val="bg1">
                        <a:lumMod val="95000"/>
                      </a:schemeClr>
                    </a:solidFill>
                  </a:tcPr>
                </a:tc>
                <a:extLst>
                  <a:ext uri="{0D108BD9-81ED-4DB2-BD59-A6C34878D82A}">
                    <a16:rowId xmlns:a16="http://schemas.microsoft.com/office/drawing/2014/main" val="3195746963"/>
                  </a:ext>
                </a:extLst>
              </a:tr>
              <a:tr h="275381">
                <a:tc>
                  <a:txBody>
                    <a:bodyPr/>
                    <a:lstStyle/>
                    <a:p>
                      <a:r>
                        <a:rPr kumimoji="1" lang="ja-JP" altLang="en-US" sz="1050" dirty="0">
                          <a:latin typeface="Meiryo UI" panose="020B0604030504040204" pitchFamily="50" charset="-128"/>
                          <a:ea typeface="Meiryo UI" panose="020B0604030504040204" pitchFamily="50" charset="-128"/>
                        </a:rPr>
                        <a:t>農林年金調査中</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農林年金で住民基本台帳ネットワークシステム等を使用して調査を行っている方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１</a:t>
                      </a:r>
                    </a:p>
                  </a:txBody>
                  <a:tcPr>
                    <a:solidFill>
                      <a:schemeClr val="bg1">
                        <a:lumMod val="95000"/>
                      </a:schemeClr>
                    </a:solidFill>
                  </a:tcPr>
                </a:tc>
                <a:extLst>
                  <a:ext uri="{0D108BD9-81ED-4DB2-BD59-A6C34878D82A}">
                    <a16:rowId xmlns:a16="http://schemas.microsoft.com/office/drawing/2014/main" val="185538764"/>
                  </a:ext>
                </a:extLst>
              </a:tr>
              <a:tr h="275381">
                <a:tc>
                  <a:txBody>
                    <a:bodyPr/>
                    <a:lstStyle/>
                    <a:p>
                      <a:r>
                        <a:rPr kumimoji="1" lang="ja-JP" altLang="en-US" sz="1050" dirty="0">
                          <a:latin typeface="Meiryo UI" panose="020B0604030504040204" pitchFamily="50" charset="-128"/>
                          <a:ea typeface="Meiryo UI" panose="020B0604030504040204" pitchFamily="50" charset="-128"/>
                        </a:rPr>
                        <a:t>金額要注意者</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他の年金制度の加入記録によって特例一時金額が</a:t>
                      </a:r>
                      <a:r>
                        <a:rPr kumimoji="1" lang="en-US" altLang="ja-JP" sz="1050"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円となる可能性がある方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１、</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２</a:t>
                      </a:r>
                    </a:p>
                  </a:txBody>
                  <a:tcPr>
                    <a:solidFill>
                      <a:schemeClr val="bg1">
                        <a:lumMod val="95000"/>
                      </a:schemeClr>
                    </a:solidFill>
                  </a:tcPr>
                </a:tc>
                <a:extLst>
                  <a:ext uri="{0D108BD9-81ED-4DB2-BD59-A6C34878D82A}">
                    <a16:rowId xmlns:a16="http://schemas.microsoft.com/office/drawing/2014/main" val="3532244763"/>
                  </a:ext>
                </a:extLst>
              </a:tr>
              <a:tr h="450624">
                <a:tc>
                  <a:txBody>
                    <a:bodyPr/>
                    <a:lstStyle/>
                    <a:p>
                      <a:r>
                        <a:rPr kumimoji="1" lang="ja-JP" altLang="en-US" sz="1050" dirty="0">
                          <a:latin typeface="Meiryo UI" panose="020B0604030504040204" pitchFamily="50" charset="-128"/>
                          <a:ea typeface="Meiryo UI" panose="020B0604030504040204" pitchFamily="50" charset="-128"/>
                        </a:rPr>
                        <a:t>記録整備等による追加</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資格記録の訂正により特例一時金が支給されることとなった方、継続していない資格記録が複数あり最後の喪失時に退職一時金を全額受領している方等、上記に含まれない方</a:t>
                      </a:r>
                    </a:p>
                  </a:txBody>
                  <a:tcPr>
                    <a:solidFill>
                      <a:schemeClr val="bg1">
                        <a:lumMod val="95000"/>
                      </a:schemeClr>
                    </a:solidFill>
                  </a:tcPr>
                </a:tc>
                <a:extLst>
                  <a:ext uri="{0D108BD9-81ED-4DB2-BD59-A6C34878D82A}">
                    <a16:rowId xmlns:a16="http://schemas.microsoft.com/office/drawing/2014/main" val="2639309792"/>
                  </a:ext>
                </a:extLst>
              </a:tr>
            </a:tbl>
          </a:graphicData>
        </a:graphic>
      </p:graphicFrame>
      <p:sp>
        <p:nvSpPr>
          <p:cNvPr id="11" name="テキスト ボックス 10">
            <a:extLst>
              <a:ext uri="{FF2B5EF4-FFF2-40B4-BE49-F238E27FC236}">
                <a16:creationId xmlns:a16="http://schemas.microsoft.com/office/drawing/2014/main" id="{44565D45-8C2C-40DA-979B-4657C1FB0735}"/>
              </a:ext>
            </a:extLst>
          </p:cNvPr>
          <p:cNvSpPr txBox="1"/>
          <p:nvPr/>
        </p:nvSpPr>
        <p:spPr>
          <a:xfrm>
            <a:off x="810261" y="4032130"/>
            <a:ext cx="6567130" cy="369332"/>
          </a:xfrm>
          <a:prstGeom prst="rect">
            <a:avLst/>
          </a:prstGeom>
          <a:noFill/>
          <a:ln>
            <a:noFill/>
          </a:ln>
        </p:spPr>
        <p:txBody>
          <a:bodyPr wrap="square" rtlCol="0">
            <a:spAutoFit/>
          </a:bodyPr>
          <a:lstStyle/>
          <a:p>
            <a:pPr marL="1625" lvl="1"/>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１　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月追加</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625" lvl="1"/>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２　ステータス記載について変更の可能性があります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44565D45-8C2C-40DA-979B-4657C1FB0735}"/>
              </a:ext>
            </a:extLst>
          </p:cNvPr>
          <p:cNvSpPr txBox="1"/>
          <p:nvPr/>
        </p:nvSpPr>
        <p:spPr>
          <a:xfrm>
            <a:off x="829379" y="6136210"/>
            <a:ext cx="6567130" cy="230832"/>
          </a:xfrm>
          <a:prstGeom prst="rect">
            <a:avLst/>
          </a:prstGeom>
          <a:noFill/>
          <a:ln>
            <a:noFill/>
          </a:ln>
        </p:spPr>
        <p:txBody>
          <a:bodyPr wrap="square" rtlCol="0">
            <a:spAutoFit/>
          </a:bodyPr>
          <a:lstStyle/>
          <a:p>
            <a:pPr marL="1625" lvl="1"/>
            <a:r>
              <a:rPr lang="ja-JP" altLang="en-US" sz="900" dirty="0">
                <a:latin typeface="Meiryo UI" panose="020B0604030504040204" pitchFamily="50" charset="-128"/>
                <a:ea typeface="Meiryo UI" panose="020B0604030504040204" pitchFamily="50" charset="-128"/>
                <a:cs typeface="Meiryo UI" panose="020B0604030504040204" pitchFamily="50" charset="-128"/>
              </a:rPr>
              <a:t>（「従前ステータス」には団体対応困難者が表示されます。）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827584" y="4725144"/>
            <a:ext cx="6981855" cy="1305184"/>
            <a:chOff x="395536" y="4710141"/>
            <a:chExt cx="6981855" cy="1305184"/>
          </a:xfrm>
        </p:grpSpPr>
        <p:pic>
          <p:nvPicPr>
            <p:cNvPr id="14" name="図 13"/>
            <p:cNvPicPr>
              <a:picLocks noChangeAspect="1"/>
            </p:cNvPicPr>
            <p:nvPr/>
          </p:nvPicPr>
          <p:blipFill>
            <a:blip r:embed="rId2"/>
            <a:stretch>
              <a:fillRect/>
            </a:stretch>
          </p:blipFill>
          <p:spPr>
            <a:xfrm>
              <a:off x="395536" y="4710141"/>
              <a:ext cx="6981855" cy="1305184"/>
            </a:xfrm>
            <a:prstGeom prst="rect">
              <a:avLst/>
            </a:prstGeom>
          </p:spPr>
        </p:pic>
        <p:sp>
          <p:nvSpPr>
            <p:cNvPr id="15" name="正方形/長方形 14"/>
            <p:cNvSpPr/>
            <p:nvPr/>
          </p:nvSpPr>
          <p:spPr>
            <a:xfrm>
              <a:off x="1194682" y="4800117"/>
              <a:ext cx="713022" cy="1215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6507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8</a:t>
            </a:fld>
            <a:endParaRPr lang="ja-JP" altLang="en-US" dirty="0"/>
          </a:p>
        </p:txBody>
      </p:sp>
      <p:sp>
        <p:nvSpPr>
          <p:cNvPr id="19" name="テキスト ボックス 18">
            <a:extLst>
              <a:ext uri="{FF2B5EF4-FFF2-40B4-BE49-F238E27FC236}">
                <a16:creationId xmlns:a16="http://schemas.microsoft.com/office/drawing/2014/main" id="{44565D45-8C2C-40DA-979B-4657C1FB0735}"/>
              </a:ext>
            </a:extLst>
          </p:cNvPr>
          <p:cNvSpPr txBox="1"/>
          <p:nvPr/>
        </p:nvSpPr>
        <p:spPr>
          <a:xfrm>
            <a:off x="1088913" y="1125759"/>
            <a:ext cx="6567130" cy="646331"/>
          </a:xfrm>
          <a:prstGeom prst="rect">
            <a:avLst/>
          </a:prstGeom>
          <a:solidFill>
            <a:schemeClr val="bg1">
              <a:lumMod val="95000"/>
            </a:schemeClr>
          </a:solidFill>
          <a:ln>
            <a:solidFill>
              <a:srgbClr val="0070C0"/>
            </a:solidFill>
          </a:ln>
        </p:spPr>
        <p:txBody>
          <a:bodyPr wrap="square" rtlCol="0" anchor="ctr" anchorCtr="0">
            <a:spAutoFit/>
          </a:bodyPr>
          <a:lstStyle/>
          <a:p>
            <a:pPr marL="1625" lvl="1"/>
            <a:r>
              <a:rPr lang="ja-JP" altLang="en-US" sz="1200" dirty="0">
                <a:latin typeface="Meiryo UI" panose="020B0604030504040204" pitchFamily="50" charset="-128"/>
                <a:ea typeface="Meiryo UI" panose="020B0604030504040204" pitchFamily="50" charset="-128"/>
                <a:cs typeface="Meiryo UI" panose="020B0604030504040204" pitchFamily="50" charset="-128"/>
              </a:rPr>
              <a:t>①未請求者リスト（年金の請求が未了の方で③住所未登録者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未請求者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リストの方を除く方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②未裁定者リスト（一時金等の請求が未了の方で④住所未登録者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未裁定者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リストの方を除く方）のステータス欄は以下の通り区分しております。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816B8AB-B1DF-4D76-86F7-61ADE7D911AD}"/>
              </a:ext>
            </a:extLst>
          </p:cNvPr>
          <p:cNvSpPr/>
          <p:nvPr/>
        </p:nvSpPr>
        <p:spPr>
          <a:xfrm>
            <a:off x="-3812" y="-4491"/>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）一時金未請求者の対象者リストについて</a:t>
            </a:r>
          </a:p>
        </p:txBody>
      </p:sp>
      <p:graphicFrame>
        <p:nvGraphicFramePr>
          <p:cNvPr id="3" name="表 2"/>
          <p:cNvGraphicFramePr>
            <a:graphicFrameLocks noGrp="1"/>
          </p:cNvGraphicFramePr>
          <p:nvPr>
            <p:extLst>
              <p:ext uri="{D42A27DB-BD31-4B8C-83A1-F6EECF244321}">
                <p14:modId xmlns:p14="http://schemas.microsoft.com/office/powerpoint/2010/main" val="4224453136"/>
              </p:ext>
            </p:extLst>
          </p:nvPr>
        </p:nvGraphicFramePr>
        <p:xfrm>
          <a:off x="827584" y="2045617"/>
          <a:ext cx="7128792" cy="1648406"/>
        </p:xfrm>
        <a:graphic>
          <a:graphicData uri="http://schemas.openxmlformats.org/drawingml/2006/table">
            <a:tbl>
              <a:tblPr firstRow="1" bandRow="1">
                <a:tableStyleId>{5C22544A-7EE6-4342-B048-85BDC9FD1C3A}</a:tableStyleId>
              </a:tblPr>
              <a:tblGrid>
                <a:gridCol w="1958460">
                  <a:extLst>
                    <a:ext uri="{9D8B030D-6E8A-4147-A177-3AD203B41FA5}">
                      <a16:colId xmlns:a16="http://schemas.microsoft.com/office/drawing/2014/main" val="4290475750"/>
                    </a:ext>
                  </a:extLst>
                </a:gridCol>
                <a:gridCol w="5170332">
                  <a:extLst>
                    <a:ext uri="{9D8B030D-6E8A-4147-A177-3AD203B41FA5}">
                      <a16:colId xmlns:a16="http://schemas.microsoft.com/office/drawing/2014/main" val="2996762896"/>
                    </a:ext>
                  </a:extLst>
                </a:gridCol>
              </a:tblGrid>
              <a:tr h="446529">
                <a:tc>
                  <a:txBody>
                    <a:bodyPr/>
                    <a:lstStyle/>
                    <a:p>
                      <a:pPr algn="ctr"/>
                      <a:r>
                        <a:rPr kumimoji="1" lang="ja-JP" altLang="en-US" sz="1200" dirty="0">
                          <a:latin typeface="Meiryo UI" panose="020B0604030504040204" pitchFamily="50" charset="-128"/>
                          <a:ea typeface="Meiryo UI" panose="020B0604030504040204" pitchFamily="50" charset="-128"/>
                        </a:rPr>
                        <a:t>ステータス区分</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区分内容</a:t>
                      </a:r>
                    </a:p>
                  </a:txBody>
                  <a:tcPr anchor="ctr"/>
                </a:tc>
                <a:extLst>
                  <a:ext uri="{0D108BD9-81ED-4DB2-BD59-A6C34878D82A}">
                    <a16:rowId xmlns:a16="http://schemas.microsoft.com/office/drawing/2014/main" val="1743768466"/>
                  </a:ext>
                </a:extLst>
              </a:tr>
              <a:tr h="792559">
                <a:tc>
                  <a:txBody>
                    <a:bodyPr/>
                    <a:lstStyle/>
                    <a:p>
                      <a:r>
                        <a:rPr kumimoji="1" lang="ja-JP" altLang="ja-JP" sz="1050" kern="1200" dirty="0">
                          <a:solidFill>
                            <a:schemeClr val="dk1"/>
                          </a:solidFill>
                          <a:effectLst/>
                          <a:latin typeface="Meiryo UI" panose="020B0604030504040204" pitchFamily="50" charset="-128"/>
                          <a:ea typeface="Meiryo UI" panose="020B0604030504040204" pitchFamily="50" charset="-128"/>
                          <a:cs typeface="+mn-cs"/>
                        </a:rPr>
                        <a:t>将来的なご協力依頼対象者</a:t>
                      </a:r>
                      <a:endParaRPr kumimoji="1" lang="ja-JP" altLang="en-US" sz="105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他の年金制度の加入記録を確認する必要がある者（特例一時金０円の場合あり）や金額が</a:t>
                      </a:r>
                      <a:r>
                        <a:rPr kumimoji="1" lang="en-US" altLang="ja-JP" sz="1050" dirty="0">
                          <a:latin typeface="Meiryo UI" panose="020B0604030504040204" pitchFamily="50" charset="-128"/>
                          <a:ea typeface="Meiryo UI" panose="020B0604030504040204" pitchFamily="50" charset="-128"/>
                        </a:rPr>
                        <a:t>10,000</a:t>
                      </a:r>
                      <a:r>
                        <a:rPr kumimoji="1" lang="ja-JP" altLang="en-US" sz="1050" dirty="0">
                          <a:latin typeface="Meiryo UI" panose="020B0604030504040204" pitchFamily="50" charset="-128"/>
                          <a:ea typeface="Meiryo UI" panose="020B0604030504040204" pitchFamily="50" charset="-128"/>
                        </a:rPr>
                        <a:t>円未満のため、現時点においては農林年金が対応いたします。将来的に解消に向けご協力をお願いさせていただく場合がございます。</a:t>
                      </a:r>
                    </a:p>
                  </a:txBody>
                  <a:tcPr anchor="ctr">
                    <a:solidFill>
                      <a:schemeClr val="bg1">
                        <a:lumMod val="95000"/>
                      </a:schemeClr>
                    </a:solidFill>
                  </a:tcPr>
                </a:tc>
                <a:extLst>
                  <a:ext uri="{0D108BD9-81ED-4DB2-BD59-A6C34878D82A}">
                    <a16:rowId xmlns:a16="http://schemas.microsoft.com/office/drawing/2014/main" val="3265903252"/>
                  </a:ext>
                </a:extLst>
              </a:tr>
              <a:tr h="409318">
                <a:tc>
                  <a:txBody>
                    <a:bodyPr/>
                    <a:lstStyle/>
                    <a:p>
                      <a:r>
                        <a:rPr kumimoji="1" lang="ja-JP" altLang="en-US" sz="1050" dirty="0">
                          <a:latin typeface="Meiryo UI" panose="020B0604030504040204" pitchFamily="50" charset="-128"/>
                          <a:ea typeface="Meiryo UI" panose="020B0604030504040204" pitchFamily="50" charset="-128"/>
                        </a:rPr>
                        <a:t>受付済</a:t>
                      </a:r>
                      <a:endParaRPr kumimoji="1" lang="en-US" altLang="ja-JP" sz="105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請求書を受付済みで審査中、または、書類不備のため返送中の方。</a:t>
                      </a:r>
                    </a:p>
                  </a:txBody>
                  <a:tcPr anchor="ctr">
                    <a:solidFill>
                      <a:schemeClr val="bg1">
                        <a:lumMod val="95000"/>
                      </a:schemeClr>
                    </a:solidFill>
                  </a:tcPr>
                </a:tc>
                <a:extLst>
                  <a:ext uri="{0D108BD9-81ED-4DB2-BD59-A6C34878D82A}">
                    <a16:rowId xmlns:a16="http://schemas.microsoft.com/office/drawing/2014/main" val="2749387923"/>
                  </a:ext>
                </a:extLst>
              </a:tr>
            </a:tbl>
          </a:graphicData>
        </a:graphic>
      </p:graphicFrame>
      <p:grpSp>
        <p:nvGrpSpPr>
          <p:cNvPr id="9" name="グループ化 8"/>
          <p:cNvGrpSpPr/>
          <p:nvPr/>
        </p:nvGrpSpPr>
        <p:grpSpPr>
          <a:xfrm>
            <a:off x="827584" y="4001232"/>
            <a:ext cx="6698165" cy="1539328"/>
            <a:chOff x="827584" y="4166543"/>
            <a:chExt cx="6698165" cy="1539328"/>
          </a:xfrm>
        </p:grpSpPr>
        <p:pic>
          <p:nvPicPr>
            <p:cNvPr id="10" name="図 9"/>
            <p:cNvPicPr>
              <a:picLocks noChangeAspect="1"/>
            </p:cNvPicPr>
            <p:nvPr/>
          </p:nvPicPr>
          <p:blipFill>
            <a:blip r:embed="rId2"/>
            <a:stretch>
              <a:fillRect/>
            </a:stretch>
          </p:blipFill>
          <p:spPr>
            <a:xfrm>
              <a:off x="827584" y="4166543"/>
              <a:ext cx="6698165" cy="1539328"/>
            </a:xfrm>
            <a:prstGeom prst="rect">
              <a:avLst/>
            </a:prstGeom>
          </p:spPr>
        </p:pic>
        <p:sp>
          <p:nvSpPr>
            <p:cNvPr id="11" name="正方形/長方形 10"/>
            <p:cNvSpPr/>
            <p:nvPr/>
          </p:nvSpPr>
          <p:spPr>
            <a:xfrm>
              <a:off x="971600" y="4284291"/>
              <a:ext cx="1224136" cy="1421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320628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487E0A-DC74-428C-8D73-F37F60AE4F7E}"/>
              </a:ext>
            </a:extLst>
          </p:cNvPr>
          <p:cNvSpPr>
            <a:spLocks noGrp="1"/>
          </p:cNvSpPr>
          <p:nvPr>
            <p:ph type="sldNum" sz="quarter" idx="4"/>
          </p:nvPr>
        </p:nvSpPr>
        <p:spPr>
          <a:xfrm>
            <a:off x="0" y="6598172"/>
            <a:ext cx="9144000" cy="170977"/>
          </a:xfrm>
        </p:spPr>
        <p:txBody>
          <a:bodyPr/>
          <a:lstStyle/>
          <a:p>
            <a:fld id="{D2D8002D-B5B0-4BAC-B1F6-782DDCCE6D9C}" type="slidenum">
              <a:rPr lang="ja-JP" altLang="en-US" smtClean="0"/>
              <a:pPr/>
              <a:t>9</a:t>
            </a:fld>
            <a:endParaRPr lang="ja-JP" altLang="en-US" dirty="0"/>
          </a:p>
        </p:txBody>
      </p:sp>
      <p:sp>
        <p:nvSpPr>
          <p:cNvPr id="19" name="テキスト ボックス 18">
            <a:extLst>
              <a:ext uri="{FF2B5EF4-FFF2-40B4-BE49-F238E27FC236}">
                <a16:creationId xmlns:a16="http://schemas.microsoft.com/office/drawing/2014/main" id="{44565D45-8C2C-40DA-979B-4657C1FB0735}"/>
              </a:ext>
            </a:extLst>
          </p:cNvPr>
          <p:cNvSpPr txBox="1"/>
          <p:nvPr/>
        </p:nvSpPr>
        <p:spPr>
          <a:xfrm>
            <a:off x="1187624" y="1700808"/>
            <a:ext cx="6670042" cy="2736304"/>
          </a:xfrm>
          <a:prstGeom prst="rect">
            <a:avLst/>
          </a:prstGeom>
          <a:solidFill>
            <a:schemeClr val="bg1">
              <a:lumMod val="95000"/>
            </a:schemeClr>
          </a:solidFill>
          <a:ln>
            <a:solidFill>
              <a:srgbClr val="0070C0"/>
            </a:solidFill>
          </a:ln>
        </p:spPr>
        <p:txBody>
          <a:bodyPr wrap="square" rtlCol="0" anchor="ctr" anchorCtr="0">
            <a:noAutofit/>
          </a:bodyPr>
          <a:lstStyle/>
          <a:p>
            <a:pPr marL="173075" lvl="1"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リストに掲載される漢字氏名・カナ氏名については、農林年金が現在把握している氏名が表示されます。団体を退職後に結婚等で姓が変わった場合、旧姓は表示されませんのでご注意ください。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姓は異なっていてもリストに記載された生年月日や資格取得日・退職日から個人を特定可能な場合もあると思われます。個人が特定できた方で、団体からの連絡することに問題ない方と思われる方に対して、可能な範囲で一時金請求のお声がけなど、未請求者解消にご協力をお願いいた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3075" lvl="1"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なお、</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団体退職後の氏名変更情報は個人情報ですので、その取り扱いには特にご注意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いただきますようお願いいたします。</a:t>
            </a:r>
          </a:p>
        </p:txBody>
      </p:sp>
      <p:sp>
        <p:nvSpPr>
          <p:cNvPr id="8" name="正方形/長方形 7">
            <a:extLst>
              <a:ext uri="{FF2B5EF4-FFF2-40B4-BE49-F238E27FC236}">
                <a16:creationId xmlns:a16="http://schemas.microsoft.com/office/drawing/2014/main" id="{0816B8AB-B1DF-4D76-86F7-61ADE7D911AD}"/>
              </a:ext>
            </a:extLst>
          </p:cNvPr>
          <p:cNvSpPr/>
          <p:nvPr/>
        </p:nvSpPr>
        <p:spPr>
          <a:xfrm>
            <a:off x="-3812" y="-4491"/>
            <a:ext cx="7789470" cy="647672"/>
          </a:xfrm>
          <a:prstGeom prst="rect">
            <a:avLst/>
          </a:prstGeom>
          <a:gradFill flip="none" rotWithShape="1">
            <a:gsLst>
              <a:gs pos="0">
                <a:srgbClr val="CC6600"/>
              </a:gs>
              <a:gs pos="58000">
                <a:srgbClr val="FF9933"/>
              </a:gs>
              <a:gs pos="100000">
                <a:schemeClr val="bg1">
                  <a:alpha val="17000"/>
                </a:schemeClr>
              </a:gs>
              <a:gs pos="87000">
                <a:srgbClr val="FFCC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２．調査等の具体的な進め方</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）対象者リスト取扱いにあたっての留意事項</a:t>
            </a:r>
          </a:p>
        </p:txBody>
      </p:sp>
    </p:spTree>
    <p:extLst>
      <p:ext uri="{BB962C8B-B14F-4D97-AF65-F5344CB8AC3E}">
        <p14:creationId xmlns:p14="http://schemas.microsoft.com/office/powerpoint/2010/main" val="772749239"/>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1E648C"/>
      </a:accent1>
      <a:accent2>
        <a:srgbClr val="468CC8"/>
      </a:accent2>
      <a:accent3>
        <a:srgbClr val="82B4C8"/>
      </a:accent3>
      <a:accent4>
        <a:srgbClr val="B4B4B4"/>
      </a:accent4>
      <a:accent5>
        <a:srgbClr val="50965A"/>
      </a:accent5>
      <a:accent6>
        <a:srgbClr val="E6D250"/>
      </a:accent6>
      <a:hlink>
        <a:srgbClr val="8166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648C"/>
        </a:solidFill>
        <a:ln>
          <a:noFill/>
        </a:ln>
      </a:spPr>
      <a:bodyPr rtlCol="0" anchor="ctr"/>
      <a:lstStyle>
        <a:defPPr algn="ctr">
          <a:defRPr kumimoji="1" sz="2000" b="1" dirty="0">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8999</TotalTime>
  <Words>3202</Words>
  <Application>Microsoft Office PowerPoint</Application>
  <PresentationFormat>画面に合わせる (4:3)</PresentationFormat>
  <Paragraphs>332</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Meiryo UI</vt:lpstr>
      <vt:lpstr>ＭＳ Ｐゴシック</vt:lpstr>
      <vt:lpstr>ＭＳ 明朝</vt:lpstr>
      <vt:lpstr>新細明體</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芳賀;聡</dc:creator>
  <cp:lastModifiedBy>Windows ユーザー</cp:lastModifiedBy>
  <cp:revision>897</cp:revision>
  <cp:lastPrinted>2021-10-19T07:58:30Z</cp:lastPrinted>
  <dcterms:created xsi:type="dcterms:W3CDTF">2017-11-30T05:05:00Z</dcterms:created>
  <dcterms:modified xsi:type="dcterms:W3CDTF">2022-05-23T01:14:57Z</dcterms:modified>
</cp:coreProperties>
</file>